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5" r:id="rId2"/>
    <p:sldId id="284" r:id="rId3"/>
    <p:sldId id="290" r:id="rId4"/>
    <p:sldId id="296" r:id="rId5"/>
    <p:sldId id="297" r:id="rId6"/>
    <p:sldId id="298" r:id="rId7"/>
    <p:sldId id="299" r:id="rId8"/>
    <p:sldId id="30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5" autoAdjust="0"/>
    <p:restoredTop sz="80043" autoAdjust="0"/>
  </p:normalViewPr>
  <p:slideViewPr>
    <p:cSldViewPr snapToGrid="0">
      <p:cViewPr varScale="1">
        <p:scale>
          <a:sx n="91" d="100"/>
          <a:sy n="91" d="100"/>
        </p:scale>
        <p:origin x="129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0EE7D-CAC0-4237-BB56-DA339C6A9B28}" type="datetimeFigureOut">
              <a:rPr lang="en-GB" smtClean="0"/>
              <a:t>19/01/2022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CDF9EE-B1E9-4963-A515-3B4F0F44BEF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0697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CDF9EE-B1E9-4963-A515-3B4F0F44BEFB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9341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CDF9EE-B1E9-4963-A515-3B4F0F44BEFB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0221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CDF9EE-B1E9-4963-A515-3B4F0F44BEFB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2393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CDF9EE-B1E9-4963-A515-3B4F0F44BEFB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711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CDF9EE-B1E9-4963-A515-3B4F0F44BEFB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21980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CDF9EE-B1E9-4963-A515-3B4F0F44BEFB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44814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CDF9EE-B1E9-4963-A515-3B4F0F44BEFB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0114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3C45B-251D-451F-810A-1EE3CE1F12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DB5C0C-B098-4A2D-83D5-9B529CBC0E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000DF4-1AA8-4952-8BB5-F3B83681D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80B1-F76E-49FA-ADE8-39A9876999AF}" type="datetimeFigureOut">
              <a:rPr lang="en-GB" smtClean="0"/>
              <a:t>19/01/2022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4B2BAC-EADD-44BD-B40B-DEEBCB0BD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A8AB3-BE36-4037-9DD9-064F6B0B9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A0CFA-C2B0-47AE-ABA2-88BB05986D4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3003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4BDB1-7ADD-43E2-ADEC-2C45E63FA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5263D1-999C-40E2-A9EE-A614C37446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9E7E65-CA1D-4C25-A721-17D46161A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80B1-F76E-49FA-ADE8-39A9876999AF}" type="datetimeFigureOut">
              <a:rPr lang="en-GB" smtClean="0"/>
              <a:t>19/01/2022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14A0B5-52B6-4433-BBE4-FD8639228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CC0BB9-E908-4113-A033-CF8D26A79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A0CFA-C2B0-47AE-ABA2-88BB05986D4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8176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5AEB66-786F-481E-8CA5-92EB25709C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BEA731-E2D0-4281-86FB-70E851B88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1933C-2FD0-4176-9734-73B5F3470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80B1-F76E-49FA-ADE8-39A9876999AF}" type="datetimeFigureOut">
              <a:rPr lang="en-GB" smtClean="0"/>
              <a:t>19/01/2022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62F668-3319-49D5-82CA-EE95A8C38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1EACB2-35CE-4ECC-965C-91EF822C3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A0CFA-C2B0-47AE-ABA2-88BB05986D4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0702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8B627-EE26-4809-A0AA-DDF65D68E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C99A67-0E34-4558-85E8-4043FD8087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FA2458-304E-4D1D-B8C8-7DF21D41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80B1-F76E-49FA-ADE8-39A9876999AF}" type="datetimeFigureOut">
              <a:rPr lang="en-GB" smtClean="0"/>
              <a:t>19/01/2022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112DAD-3985-45EE-BBD0-8B0597A52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1D8A48-97BF-4503-BE44-7C26AB580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A0CFA-C2B0-47AE-ABA2-88BB05986D4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0532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6A53C-98AD-4669-A44A-46C327B91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597783-9C53-4C6D-990A-6676CA2717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762AF4-8888-4D70-B53E-38A43CDDA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80B1-F76E-49FA-ADE8-39A9876999AF}" type="datetimeFigureOut">
              <a:rPr lang="en-GB" smtClean="0"/>
              <a:t>19/01/2022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C55A6E-C456-4B41-A257-0BE587672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E3AD54-47CB-468D-A5D4-9B12D2A38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A0CFA-C2B0-47AE-ABA2-88BB05986D4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6834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996E1-F3E6-4406-ABA5-240452199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41FF1E-6547-43DE-B5B5-27F694A18F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8F7F99-B0C0-46D5-9B81-272CE2516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3D4DC0-5942-4FEB-83CC-DFD26FB53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80B1-F76E-49FA-ADE8-39A9876999AF}" type="datetimeFigureOut">
              <a:rPr lang="en-GB" smtClean="0"/>
              <a:t>19/01/2022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14B7B3-9350-44B5-B1B8-8FABE3A45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FA01A0-21F0-4E00-A5A9-B1E5F051C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A0CFA-C2B0-47AE-ABA2-88BB05986D4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3322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989DD-E70C-4055-8452-B001B6432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A28242-72FB-4074-90FD-A2090B6E22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8D6BD-AF60-4200-95BC-F57F8A070E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567250-7B6D-4B04-8B95-1ACC4A0C5A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F37A2F-382E-4D89-B29E-A91276B053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AC5F0C-F180-4530-AF89-C31135412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80B1-F76E-49FA-ADE8-39A9876999AF}" type="datetimeFigureOut">
              <a:rPr lang="en-GB" smtClean="0"/>
              <a:t>19/01/2022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EE46AF-C8CE-469F-91FC-E38108591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0941A6-B5A7-4151-B59A-A79D6C3A1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A0CFA-C2B0-47AE-ABA2-88BB05986D4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9313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B76E0-4233-418F-8458-D051A1B70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A4F249-6042-44CB-B743-BA1038323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80B1-F76E-49FA-ADE8-39A9876999AF}" type="datetimeFigureOut">
              <a:rPr lang="en-GB" smtClean="0"/>
              <a:t>19/01/2022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20A5F7-EC74-428B-B78E-D8B714D20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CD3A9C-95B5-43E6-A2DD-1704FEF52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A0CFA-C2B0-47AE-ABA2-88BB05986D4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7016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4CE186-E800-4F90-B8CC-5EC02D8F4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80B1-F76E-49FA-ADE8-39A9876999AF}" type="datetimeFigureOut">
              <a:rPr lang="en-GB" smtClean="0"/>
              <a:t>19/01/2022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DEEE3E-402A-47B0-899A-E7B228D45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31F3E3-1495-4558-B6E3-CF646DE93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A0CFA-C2B0-47AE-ABA2-88BB05986D4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8620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165C9-F7B3-45A2-8D29-3D5128CB8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31A3CB-9A7A-4FAC-A323-D9D458BDE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F6FF2A-0BBF-48EA-8CCE-8A8C3DB77F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8FBDA2-F355-421B-8D92-3E2922F8B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80B1-F76E-49FA-ADE8-39A9876999AF}" type="datetimeFigureOut">
              <a:rPr lang="en-GB" smtClean="0"/>
              <a:t>19/01/2022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EA366F-5A09-4C01-9B37-A0406D084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55C540-3EC3-4968-A7F5-0B24B7148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A0CFA-C2B0-47AE-ABA2-88BB05986D4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616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57C24-1EEF-4896-ABC3-EA28C269B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F83A59-F54C-4DD2-BC07-150DEB6113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C02007-AABE-4ED8-9A5C-7119CF46C3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213159-AF99-498F-95E7-64A4456D7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80B1-F76E-49FA-ADE8-39A9876999AF}" type="datetimeFigureOut">
              <a:rPr lang="en-GB" smtClean="0"/>
              <a:t>19/01/2022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2A2B97-030E-452F-ABD8-F9B755BFE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9B0CDF-6CAA-4DAD-8E8F-6A3C1FD81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A0CFA-C2B0-47AE-ABA2-88BB05986D4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9159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67C7EC-DD1B-401E-92D8-7A5E94581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176BC2-0DD4-495E-BEC8-11CDC53CBA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F91FC5-FB84-413D-B8BD-BD19B3E077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D80B1-F76E-49FA-ADE8-39A9876999AF}" type="datetimeFigureOut">
              <a:rPr lang="en-GB" smtClean="0"/>
              <a:t>19/01/2022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F9F547-48E9-49D2-AE1D-1F56D5ED63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F033DB-90BC-48EB-87B4-BDC1CC6CBE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A0CFA-C2B0-47AE-ABA2-88BB05986D4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1557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06E3C-338D-4859-AD00-9FC6640446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Additional File 7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54E64C-FEB3-427E-AB30-3A9D7763CC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Heat maps for </a:t>
            </a:r>
            <a:r>
              <a:rPr lang="en-GB"/>
              <a:t>differentially expressed genes </a:t>
            </a:r>
            <a:r>
              <a:rPr lang="en-GB" dirty="0"/>
              <a:t>in affected/modulated pathways</a:t>
            </a:r>
          </a:p>
        </p:txBody>
      </p:sp>
    </p:spTree>
    <p:extLst>
      <p:ext uri="{BB962C8B-B14F-4D97-AF65-F5344CB8AC3E}">
        <p14:creationId xmlns:p14="http://schemas.microsoft.com/office/powerpoint/2010/main" val="4084427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A720387-1B7E-46C7-A524-C5ABE9541F8B}"/>
              </a:ext>
            </a:extLst>
          </p:cNvPr>
          <p:cNvSpPr txBox="1"/>
          <p:nvPr/>
        </p:nvSpPr>
        <p:spPr>
          <a:xfrm>
            <a:off x="9193923" y="114879"/>
            <a:ext cx="2829911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/>
              <a:t>Columns with blue border: z &lt;= -2 &amp; adjusted p-value &lt; 0.05 (pathway inactivated)</a:t>
            </a:r>
          </a:p>
          <a:p>
            <a:pPr algn="just"/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odel 1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considers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age at sampling and sex; model 2 considers age at sampling, sex, age at and year of first diagnosis, and tumor type (not used with data from cancer-free controls). N0 = fibroblasts of cancer-free controls, N1 = fibroblasts of childhood-cancer survivors, N2+ = fibroblasts of childhood-cancer survivors with at least one second primary neoplasm.</a:t>
            </a:r>
            <a:endParaRPr lang="en-GB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A454F2-E701-4687-A5EC-8CEE8398C67E}"/>
              </a:ext>
            </a:extLst>
          </p:cNvPr>
          <p:cNvSpPr txBox="1"/>
          <p:nvPr/>
        </p:nvSpPr>
        <p:spPr>
          <a:xfrm>
            <a:off x="10052378" y="6394810"/>
            <a:ext cx="21396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Additional File 7a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BA5298-68E9-481F-B5ED-2E436F4128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4142"/>
            <a:ext cx="9072000" cy="64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291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636D9F-C2F8-4C26-B26E-BF95BD988235}"/>
              </a:ext>
            </a:extLst>
          </p:cNvPr>
          <p:cNvSpPr txBox="1"/>
          <p:nvPr/>
        </p:nvSpPr>
        <p:spPr>
          <a:xfrm>
            <a:off x="9246474" y="98087"/>
            <a:ext cx="2829911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/>
              <a:t>Columns with thick border: pathway affected (adjusted p-value &lt; 0.05); Columns with red border: z &gt;= +2 (pathway inactivated)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b="1" dirty="0"/>
          </a:p>
          <a:p>
            <a:pPr algn="just"/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odel 1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considers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age at sampling and sex; model 2 considers age at sampling, sex, age at and year of first diagnosis, and tumor type (not used with data from cancer-free controls). N0 = fibroblasts of cancer-free controls, N1 = fibroblasts of childhood-cancer survivors, N2+ = fibroblasts of childhood-cancer survivors with at least one second primary neoplasm.</a:t>
            </a:r>
            <a:endParaRPr lang="en-GB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482DAC-1383-4927-ADA2-FE83A6B3375D}"/>
              </a:ext>
            </a:extLst>
          </p:cNvPr>
          <p:cNvSpPr txBox="1"/>
          <p:nvPr/>
        </p:nvSpPr>
        <p:spPr>
          <a:xfrm>
            <a:off x="10052378" y="6488668"/>
            <a:ext cx="21396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Additional File 7b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4412F0-52F9-417A-9669-7D97140FE3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331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501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636D9F-C2F8-4C26-B26E-BF95BD988235}"/>
              </a:ext>
            </a:extLst>
          </p:cNvPr>
          <p:cNvSpPr txBox="1"/>
          <p:nvPr/>
        </p:nvSpPr>
        <p:spPr>
          <a:xfrm>
            <a:off x="9270147" y="0"/>
            <a:ext cx="2829911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/>
              <a:t>Columns with thick border: pathway affected (adjusted p-value &lt; 0.05)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b="1" dirty="0"/>
          </a:p>
          <a:p>
            <a:pPr algn="just"/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odel 1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considers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age at sampling and sex; model 2 considers age at sampling, sex, age at and year of first diagnosis, and tumor type (not used with data from cancer-free controls).  N0 = fibroblasts of cancer-free controls, N1 = fibroblasts of childhood-cancer survivors, N2+ = fibroblasts of childhood-cancer survivors with at least one second primary neoplasm.</a:t>
            </a:r>
            <a:endParaRPr lang="en-GB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A8CAEA-708C-4111-9104-32549F23F825}"/>
              </a:ext>
            </a:extLst>
          </p:cNvPr>
          <p:cNvSpPr txBox="1"/>
          <p:nvPr/>
        </p:nvSpPr>
        <p:spPr>
          <a:xfrm>
            <a:off x="10052378" y="6488668"/>
            <a:ext cx="21396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Additional File 7c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D072C1-5ACE-4662-A2DC-005F9BD202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46" y="909000"/>
            <a:ext cx="8820001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189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636D9F-C2F8-4C26-B26E-BF95BD988235}"/>
              </a:ext>
            </a:extLst>
          </p:cNvPr>
          <p:cNvSpPr txBox="1"/>
          <p:nvPr/>
        </p:nvSpPr>
        <p:spPr>
          <a:xfrm>
            <a:off x="9253066" y="138382"/>
            <a:ext cx="2829911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/>
              <a:t>Columns with thick border: pathway affected (adjusted p-value &lt; 0.05)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b="1" dirty="0"/>
          </a:p>
          <a:p>
            <a:pPr algn="just"/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odel 1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considers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age at sampling and sex; model 2 considers age at sampling, sex, age at and year of first diagnosis, and tumor type (not used with data from cancer-free controls). N0 = fibroblasts of cancer-free controls, N1 = fibroblasts of childhood-cancer survivors, N2+ = fibroblasts of childhood-cancer survivors with at least one second primary neoplasm.</a:t>
            </a:r>
            <a:endParaRPr lang="en-GB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788694-770B-46A4-90FD-E0F8CE4FCAB8}"/>
              </a:ext>
            </a:extLst>
          </p:cNvPr>
          <p:cNvSpPr txBox="1"/>
          <p:nvPr/>
        </p:nvSpPr>
        <p:spPr>
          <a:xfrm>
            <a:off x="10052378" y="6488668"/>
            <a:ext cx="21396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Additional File 7d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500F18-0E42-4E31-AC0B-016DB6FBF2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86" y="909000"/>
            <a:ext cx="8820001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890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C87758F-69F7-40F3-B79F-D3D3D2607E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000"/>
            <a:ext cx="9072000" cy="6480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3D26A6A-D030-4A4D-865E-109337483574}"/>
              </a:ext>
            </a:extLst>
          </p:cNvPr>
          <p:cNvSpPr txBox="1"/>
          <p:nvPr/>
        </p:nvSpPr>
        <p:spPr>
          <a:xfrm>
            <a:off x="10052378" y="6488668"/>
            <a:ext cx="21396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Additional File 7e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CC63B5-CFEA-4F68-A2B1-97AD0215D027}"/>
              </a:ext>
            </a:extLst>
          </p:cNvPr>
          <p:cNvSpPr txBox="1"/>
          <p:nvPr/>
        </p:nvSpPr>
        <p:spPr>
          <a:xfrm>
            <a:off x="9253066" y="138382"/>
            <a:ext cx="2829911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/>
              <a:t>Columns with thick border: pathway affected (adjusted p-value &lt; 0.05)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b="1" dirty="0"/>
          </a:p>
          <a:p>
            <a:pPr algn="just"/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odel 1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considers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age at sampling and sex; model 2 considers age at sampling, sex, age at and year of first diagnosis, and tumor type (not used with data from cancer-free controls). N0 = fibroblasts of cancer-free controls, N1 = fibroblasts of childhood-cancer survivors, N2+ = fibroblasts of childhood-cancer survivors with at least one second primary neoplasm.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503587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27C768-866A-4139-BC6A-C3DEFE6CABD3}"/>
              </a:ext>
            </a:extLst>
          </p:cNvPr>
          <p:cNvSpPr txBox="1"/>
          <p:nvPr/>
        </p:nvSpPr>
        <p:spPr>
          <a:xfrm>
            <a:off x="10052378" y="6488668"/>
            <a:ext cx="21396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Additional File 7f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16C6FF-CACD-4D65-9C3F-7E8203A88FF3}"/>
              </a:ext>
            </a:extLst>
          </p:cNvPr>
          <p:cNvSpPr txBox="1"/>
          <p:nvPr/>
        </p:nvSpPr>
        <p:spPr>
          <a:xfrm>
            <a:off x="9253066" y="138382"/>
            <a:ext cx="2829911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/>
              <a:t>Columns with thick border: pathway affected (adjusted p-value &lt; 0.05)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b="1" dirty="0"/>
          </a:p>
          <a:p>
            <a:pPr algn="just"/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odel 1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considers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age at sampling and sex; model 2 considers age at sampling, sex, age at and year of first diagnosis, and tumor type (not used with data from cancer-free controls). N0 = fibroblasts of cancer-free controls, N1 = fibroblasts of childhood-cancer survivors, N2+ = fibroblasts of childhood-cancer survivors with at least one second primary neoplasm.</a:t>
            </a:r>
            <a:endParaRPr lang="en-GB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5E6E8E-3305-4D24-962F-224D91DB3E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0"/>
            <a:ext cx="5486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448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80F8AF3-D7D4-4DF5-BBE2-6171018BA80E}"/>
              </a:ext>
            </a:extLst>
          </p:cNvPr>
          <p:cNvSpPr txBox="1"/>
          <p:nvPr/>
        </p:nvSpPr>
        <p:spPr>
          <a:xfrm>
            <a:off x="10052378" y="6488668"/>
            <a:ext cx="21396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Additional File 7g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97F428-F365-495A-A71C-A5A62623352F}"/>
              </a:ext>
            </a:extLst>
          </p:cNvPr>
          <p:cNvSpPr txBox="1"/>
          <p:nvPr/>
        </p:nvSpPr>
        <p:spPr>
          <a:xfrm>
            <a:off x="9253066" y="138382"/>
            <a:ext cx="2829911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/>
              <a:t>Columns with thick border: pathway affected (adjusted p-value &lt; 0.05)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b="1" dirty="0"/>
          </a:p>
          <a:p>
            <a:pPr algn="just"/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odel 1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considers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age at sampling and sex; model 2 considers age at sampling, sex, age at and year of first diagnosis, and tumor type (not used with data from cancer-free controls). N0 = fibroblasts of cancer-free controls, N1 = fibroblasts of childhood-cancer survivors, N2+ = fibroblasts of childhood-cancer survivors with at least one second primary neoplasm.</a:t>
            </a:r>
            <a:endParaRPr lang="en-GB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03287F-2A30-4FE1-9597-948629E907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312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620</Words>
  <Application>Microsoft Office PowerPoint</Application>
  <PresentationFormat>Widescreen</PresentationFormat>
  <Paragraphs>37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Additional File 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Caine Grandt</dc:creator>
  <cp:lastModifiedBy>Caine Grandt</cp:lastModifiedBy>
  <cp:revision>258</cp:revision>
  <dcterms:created xsi:type="dcterms:W3CDTF">2020-03-23T10:16:17Z</dcterms:created>
  <dcterms:modified xsi:type="dcterms:W3CDTF">2022-01-19T12:44:25Z</dcterms:modified>
</cp:coreProperties>
</file>