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97" r:id="rId2"/>
    <p:sldId id="293" r:id="rId3"/>
    <p:sldId id="261" r:id="rId4"/>
    <p:sldId id="263" r:id="rId5"/>
    <p:sldId id="262" r:id="rId6"/>
    <p:sldId id="285" r:id="rId7"/>
    <p:sldId id="281" r:id="rId8"/>
    <p:sldId id="294" r:id="rId9"/>
    <p:sldId id="295" r:id="rId10"/>
    <p:sldId id="29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66" autoAdjust="0"/>
    <p:restoredTop sz="96387" autoAdjust="0"/>
  </p:normalViewPr>
  <p:slideViewPr>
    <p:cSldViewPr snapToGrid="0">
      <p:cViewPr varScale="1">
        <p:scale>
          <a:sx n="110" d="100"/>
          <a:sy n="110" d="100"/>
        </p:scale>
        <p:origin x="9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05754-7146-4EB0-9509-CC036579A14A}" type="datetimeFigureOut">
              <a:rPr lang="en-GB" smtClean="0"/>
              <a:t>19/01/2022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D06D0-932D-473A-B901-B56294AFB8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011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D06D0-932D-473A-B901-B56294AFB86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255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D06D0-932D-473A-B901-B56294AFB86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282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D06D0-932D-473A-B901-B56294AFB86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812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D06D0-932D-473A-B901-B56294AFB86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021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D06D0-932D-473A-B901-B56294AFB86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126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D06D0-932D-473A-B901-B56294AFB86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3132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D06D0-932D-473A-B901-B56294AFB86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1694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D06D0-932D-473A-B901-B56294AFB86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847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A81D-D5A5-4B40-AF8E-37729BCFA9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1F66DA-B359-4993-B748-98CE193FC4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67B078-25C4-49A5-8B4B-C78756D85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BC61E-7A0F-42D0-B154-3CEA839E19DE}" type="datetimeFigureOut">
              <a:rPr lang="en-GB" smtClean="0"/>
              <a:t>19/01/2022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94B74-8F6C-4B65-994D-8DDE89ADF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FE34B-F7AA-44DF-B118-FB00EBC20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C7FC-2286-4320-8224-5EDA53F96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777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7B6B9-3F19-42BE-AB99-8E5BD1D08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66493D-330B-4C56-ACD5-E5009C3B81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108E-625E-475B-B1D6-FFF359646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BC61E-7A0F-42D0-B154-3CEA839E19DE}" type="datetimeFigureOut">
              <a:rPr lang="en-GB" smtClean="0"/>
              <a:t>19/01/2022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B45A5-9BB4-4A92-B75A-2637E7956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B89063-CAA2-47BB-888F-8D1C8FD78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C7FC-2286-4320-8224-5EDA53F96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402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08BE43-6355-4FC3-B4A1-EB8959950E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7FA178-E005-442C-83D1-338F37DDC0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B120C-F62B-4B66-B67D-0A3A34181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BC61E-7A0F-42D0-B154-3CEA839E19DE}" type="datetimeFigureOut">
              <a:rPr lang="en-GB" smtClean="0"/>
              <a:t>19/01/2022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003138-9570-4EDD-9742-C84DA61D9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ECA6A-8733-484B-9ADC-C4DFD9131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C7FC-2286-4320-8224-5EDA53F96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030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CD86F-4649-4A8C-9FD1-6EBCB8838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42383-AB38-4163-BDEE-82338CF8E3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5EB55-2480-435F-93E8-ED44BEA7D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BC61E-7A0F-42D0-B154-3CEA839E19DE}" type="datetimeFigureOut">
              <a:rPr lang="en-GB" smtClean="0"/>
              <a:t>19/01/2022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8021CD-04AC-4990-BB41-235DB54D1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15E33-EB5F-4404-9695-D6F8CB17F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C7FC-2286-4320-8224-5EDA53F96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7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F5C56-BFBF-4C1A-9455-49F1AD0C4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BDF111-BA06-4206-A82A-7FAA6DD7A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13E82-F670-4625-B129-22A2BD5C5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BC61E-7A0F-42D0-B154-3CEA839E19DE}" type="datetimeFigureOut">
              <a:rPr lang="en-GB" smtClean="0"/>
              <a:t>19/01/2022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66223-61F2-4F9D-983A-12E29241C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BCEC32-75AD-4FA0-B79A-676DF2CBE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C7FC-2286-4320-8224-5EDA53F96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121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CA111-6319-4321-8ACD-551769E5A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91568-26E9-45E2-8A15-23AAB92F38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2C08B2-1956-44A0-A174-29C412C684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DBF00-61DE-4632-99C3-774217396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BC61E-7A0F-42D0-B154-3CEA839E19DE}" type="datetimeFigureOut">
              <a:rPr lang="en-GB" smtClean="0"/>
              <a:t>19/01/2022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AB0510-0F00-49A2-A042-FA98FBA8D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0BB5F-19F4-4F60-A485-71328418E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C7FC-2286-4320-8224-5EDA53F96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571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B5175-B250-43AA-8470-7D975022F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609A40-4FB8-48E5-887C-DA2746C056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3BC576-9B27-4CAF-946C-54B5EDC82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7C2955-A06F-41B0-A531-FFA375B632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8D3F39-E086-4146-8AF4-A629BE4C3C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AD6F83-0537-49E4-92E1-99C91FA02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BC61E-7A0F-42D0-B154-3CEA839E19DE}" type="datetimeFigureOut">
              <a:rPr lang="en-GB" smtClean="0"/>
              <a:t>19/01/2022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4737AF-F072-4551-8FD8-7EABB5644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16C233-4BF8-4C9F-AEC3-2D92CFAEC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C7FC-2286-4320-8224-5EDA53F96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634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6609F-ADBB-4A61-AC0D-4842A6A13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3BBF4-2DDA-4AE3-A345-C7D48ADA0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BC61E-7A0F-42D0-B154-3CEA839E19DE}" type="datetimeFigureOut">
              <a:rPr lang="en-GB" smtClean="0"/>
              <a:t>19/01/2022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171D9F-0B33-41BF-88F2-236F2A3E7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003F3B-96E2-4384-99EE-FC3FF2F7F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C7FC-2286-4320-8224-5EDA53F96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42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346915-5D85-44B3-9AEF-D53B1AFAE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BC61E-7A0F-42D0-B154-3CEA839E19DE}" type="datetimeFigureOut">
              <a:rPr lang="en-GB" smtClean="0"/>
              <a:t>19/01/2022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8D38C-8213-42A0-8083-2E733F6AC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B660C6-E364-48C5-AE59-285E8EFF6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C7FC-2286-4320-8224-5EDA53F96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84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8E1DB-CDA3-474B-91B1-42599F6FC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0227D-A744-416B-9F67-8AF02DF3C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EF4611-3402-4531-A26E-09AE3A1DD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2E3CD0-DDCD-46BF-9923-55368B9ED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BC61E-7A0F-42D0-B154-3CEA839E19DE}" type="datetimeFigureOut">
              <a:rPr lang="en-GB" smtClean="0"/>
              <a:t>19/01/2022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EB8CB1-F1BD-41C5-864A-AC628ED8C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39B46E-89BE-41D9-8196-D3FBA02DB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C7FC-2286-4320-8224-5EDA53F96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909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EA842-3C2B-4884-9D95-8EDEEE6B5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7890B5-796F-4810-8FCD-68FAB707E5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AA17B1-2448-4E7F-B25E-E4A67234D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85868B-5169-4D83-BE30-B2BA90F26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BC61E-7A0F-42D0-B154-3CEA839E19DE}" type="datetimeFigureOut">
              <a:rPr lang="en-GB" smtClean="0"/>
              <a:t>19/01/2022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C2064D-8654-4568-81C5-9706CF3F6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39A7E2-D48B-4FED-8441-08961F64A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C7FC-2286-4320-8224-5EDA53F96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434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2F7535-9DF1-4835-8553-B4E18CF47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457BD-E1B6-4349-8D8C-2E3C34A505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AEA79-DF6F-43AC-8652-F73601E924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BC61E-7A0F-42D0-B154-3CEA839E19DE}" type="datetimeFigureOut">
              <a:rPr lang="en-GB" smtClean="0"/>
              <a:t>19/01/2022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40169-4D6D-4BBA-86B5-CA05BDB2B3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5446A-7E7C-4FB1-AAB3-E70BCF5620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5C7FC-2286-4320-8224-5EDA53F96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108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6E3C-338D-4859-AD00-9FC664044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Additional File 8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54E64C-FEB3-427E-AB30-3A9D7763CC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Molecule activity prediction using Ingenuity Pathway 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4427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8D0D5DC-1AE4-4EEE-958D-63B84F2EC810}"/>
              </a:ext>
            </a:extLst>
          </p:cNvPr>
          <p:cNvSpPr txBox="1"/>
          <p:nvPr/>
        </p:nvSpPr>
        <p:spPr>
          <a:xfrm>
            <a:off x="1447800" y="5360994"/>
            <a:ext cx="92964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Molecule activity prediction using Ingenuity Pathway Analysis. </a:t>
            </a:r>
            <a:r>
              <a:rPr lang="en-GB" b="1" i="1" dirty="0"/>
              <a:t>Prostate Cancer </a:t>
            </a:r>
            <a:r>
              <a:rPr lang="en-GB" b="1" i="1" dirty="0" err="1"/>
              <a:t>Signaling</a:t>
            </a:r>
            <a:r>
              <a:rPr lang="en-GB" b="1" i="1" dirty="0"/>
              <a:t> </a:t>
            </a:r>
            <a:r>
              <a:rPr lang="en-GB" b="1" i="0" dirty="0"/>
              <a:t>after 2 </a:t>
            </a:r>
            <a:r>
              <a:rPr lang="en-GB" b="1" dirty="0"/>
              <a:t>Gray, model 1 </a:t>
            </a:r>
            <a:r>
              <a:rPr lang="en-GB" b="1"/>
              <a:t>(considering age at sampling and </a:t>
            </a:r>
            <a:r>
              <a:rPr lang="en-GB" b="1" dirty="0"/>
              <a:t>sex) i</a:t>
            </a:r>
            <a:r>
              <a:rPr lang="en-GB" dirty="0"/>
              <a:t>n fibroblasts of childhood cancer survivors without a second neoplasm.</a:t>
            </a:r>
            <a:endParaRPr lang="en-GB" b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029F22-155E-4874-B932-DBD41DB4A3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252" y="390525"/>
            <a:ext cx="5677496" cy="46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BD7F44-A369-4107-B793-3238D1E20A8F}"/>
              </a:ext>
            </a:extLst>
          </p:cNvPr>
          <p:cNvSpPr txBox="1"/>
          <p:nvPr/>
        </p:nvSpPr>
        <p:spPr>
          <a:xfrm>
            <a:off x="9968295" y="93858"/>
            <a:ext cx="2139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Additional File 8h</a:t>
            </a:r>
          </a:p>
        </p:txBody>
      </p:sp>
    </p:spTree>
    <p:extLst>
      <p:ext uri="{BB962C8B-B14F-4D97-AF65-F5344CB8AC3E}">
        <p14:creationId xmlns:p14="http://schemas.microsoft.com/office/powerpoint/2010/main" val="1055283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A3058C-5162-418C-B141-1E0E29FFF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395" y="0"/>
            <a:ext cx="47072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418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BA294C8-1C84-4CEF-A7BC-5727D7CA58F6}"/>
              </a:ext>
            </a:extLst>
          </p:cNvPr>
          <p:cNvSpPr txBox="1"/>
          <p:nvPr/>
        </p:nvSpPr>
        <p:spPr>
          <a:xfrm>
            <a:off x="3040743" y="5342395"/>
            <a:ext cx="611051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Molecule activity prediction using Ingenuity Pathway Analysis. </a:t>
            </a:r>
            <a:r>
              <a:rPr lang="en-GB" b="1" i="1" dirty="0"/>
              <a:t>Mitotic Roles of Polo-Like Kinase </a:t>
            </a:r>
            <a:r>
              <a:rPr lang="en-GB" b="1" dirty="0"/>
              <a:t>after 2 Gray, model 1 (considering age at sampling and sex)</a:t>
            </a:r>
            <a:r>
              <a:rPr lang="en-GB" dirty="0"/>
              <a:t>. Left: fibroblasts of donors with at least one second primary neoplasm, right: childhood cancer survivors without a second primary neoplasm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A089B3-4A52-4E13-B42E-DC67AE1BC1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606" y="998547"/>
            <a:ext cx="3943645" cy="396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C3F6CF-6060-488E-892D-AC09CD7E59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0233" y="998547"/>
            <a:ext cx="3943645" cy="3960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52FEAF-C8E7-488B-A2B4-69827323003A}"/>
              </a:ext>
            </a:extLst>
          </p:cNvPr>
          <p:cNvSpPr txBox="1"/>
          <p:nvPr/>
        </p:nvSpPr>
        <p:spPr>
          <a:xfrm>
            <a:off x="9968295" y="93858"/>
            <a:ext cx="2139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Additional File 8a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D7D667-6639-4B39-BE86-C5D6332233CE}"/>
              </a:ext>
            </a:extLst>
          </p:cNvPr>
          <p:cNvSpPr/>
          <p:nvPr/>
        </p:nvSpPr>
        <p:spPr>
          <a:xfrm>
            <a:off x="3040743" y="5342394"/>
            <a:ext cx="6018197" cy="14454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599900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B630179-569C-4DB6-8CE4-0ADE02818947}"/>
              </a:ext>
            </a:extLst>
          </p:cNvPr>
          <p:cNvSpPr txBox="1"/>
          <p:nvPr/>
        </p:nvSpPr>
        <p:spPr>
          <a:xfrm>
            <a:off x="3040743" y="5343435"/>
            <a:ext cx="6110514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/>
              <a:t>Molecule activity prediction using Ingenuity Pathway Analysis. </a:t>
            </a:r>
            <a:r>
              <a:rPr lang="en-GB" sz="1600" b="1" i="1" dirty="0"/>
              <a:t>p53 </a:t>
            </a:r>
            <a:r>
              <a:rPr lang="en-GB" sz="1600" b="1" i="1" dirty="0" err="1"/>
              <a:t>Signaling</a:t>
            </a:r>
            <a:r>
              <a:rPr lang="en-GB" sz="1600" b="1" dirty="0"/>
              <a:t> after 0.05 Gray, model 1 (considering age at sampling and sex)</a:t>
            </a:r>
            <a:r>
              <a:rPr lang="en-GB" sz="1600" dirty="0"/>
              <a:t>. Left to right: fibroblasts of donors with at least one second primary neoplasm, childhood cancer survivors, and cancer-free donors. (Only adjusted p-value &lt; 0.05 in fibroblasts of cancer-free donors)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7E7BB5-4986-4BF5-8F2C-4437C023EF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73" y="1370241"/>
            <a:ext cx="3738729" cy="32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D2CBBB-8694-435A-85B3-E2AAD18F0E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440" y="1370241"/>
            <a:ext cx="3738729" cy="32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B733AA-51A6-4857-B2E2-8464CAEE09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308" y="1380015"/>
            <a:ext cx="3738729" cy="32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A3D9F57-E393-425A-BDBB-D0DE8F16A65B}"/>
              </a:ext>
            </a:extLst>
          </p:cNvPr>
          <p:cNvSpPr txBox="1"/>
          <p:nvPr/>
        </p:nvSpPr>
        <p:spPr>
          <a:xfrm>
            <a:off x="9968295" y="93858"/>
            <a:ext cx="2139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Additional File 8b</a:t>
            </a:r>
          </a:p>
        </p:txBody>
      </p:sp>
    </p:spTree>
    <p:extLst>
      <p:ext uri="{BB962C8B-B14F-4D97-AF65-F5344CB8AC3E}">
        <p14:creationId xmlns:p14="http://schemas.microsoft.com/office/powerpoint/2010/main" val="457596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A84FBF3-E82A-421E-9312-B0C78DE7547B}"/>
              </a:ext>
            </a:extLst>
          </p:cNvPr>
          <p:cNvSpPr txBox="1"/>
          <p:nvPr/>
        </p:nvSpPr>
        <p:spPr>
          <a:xfrm>
            <a:off x="3115300" y="5154750"/>
            <a:ext cx="611051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/>
              <a:t>Molecule activity prediction using Ingenuity Pathway Analysis. </a:t>
            </a:r>
            <a:r>
              <a:rPr lang="en-GB" b="1" i="1" dirty="0"/>
              <a:t>p53 </a:t>
            </a:r>
            <a:r>
              <a:rPr lang="en-GB" b="1" i="1" dirty="0" err="1"/>
              <a:t>Signaling</a:t>
            </a:r>
            <a:r>
              <a:rPr lang="en-GB" b="1" dirty="0"/>
              <a:t> after 2 Gray, model 1 (considering age at sampling and sex)</a:t>
            </a:r>
            <a:r>
              <a:rPr lang="en-GB" dirty="0"/>
              <a:t>. Left to right: fibroblasts of donors with at least one second primary neoplasm, childhood cancer survivors, cancer-free controls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80CFB5-CF34-4D3C-9DEC-561BE33002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1479498"/>
            <a:ext cx="3738729" cy="32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15ECE3-042D-45A1-B8C1-117DE6526D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943" y="1479498"/>
            <a:ext cx="3738729" cy="32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AF2EA86-AFFC-41A3-9648-E2E1F22496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086" y="1479498"/>
            <a:ext cx="3738729" cy="32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6621A0E-6549-430A-93BA-26DB8D793EE7}"/>
              </a:ext>
            </a:extLst>
          </p:cNvPr>
          <p:cNvSpPr txBox="1"/>
          <p:nvPr/>
        </p:nvSpPr>
        <p:spPr>
          <a:xfrm>
            <a:off x="9968295" y="93858"/>
            <a:ext cx="2139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Additional File 8c</a:t>
            </a:r>
          </a:p>
        </p:txBody>
      </p:sp>
    </p:spTree>
    <p:extLst>
      <p:ext uri="{BB962C8B-B14F-4D97-AF65-F5344CB8AC3E}">
        <p14:creationId xmlns:p14="http://schemas.microsoft.com/office/powerpoint/2010/main" val="1322690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6FDA10-270E-4B4E-87E4-F8148278EF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9" y="1239769"/>
            <a:ext cx="3896262" cy="39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8D0D5DC-1AE4-4EEE-958D-63B84F2EC810}"/>
              </a:ext>
            </a:extLst>
          </p:cNvPr>
          <p:cNvSpPr txBox="1"/>
          <p:nvPr/>
        </p:nvSpPr>
        <p:spPr>
          <a:xfrm>
            <a:off x="1866900" y="5380044"/>
            <a:ext cx="92964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Molecule activity prediction using Ingenuity Pathway Analysis. </a:t>
            </a:r>
            <a:r>
              <a:rPr lang="en-GB" b="1" i="1" dirty="0"/>
              <a:t>Molecular Mechanisms of Cancer </a:t>
            </a:r>
            <a:r>
              <a:rPr lang="en-GB" b="1" i="0" dirty="0"/>
              <a:t>after 2 </a:t>
            </a:r>
            <a:r>
              <a:rPr lang="en-GB" b="1" dirty="0"/>
              <a:t>Gray, model 1 (considering age at sampling and sex)</a:t>
            </a:r>
            <a:r>
              <a:rPr lang="en-GB" dirty="0"/>
              <a:t>. Left to right: in fibroblasts of donors with at least one second primary neoplasm, childhood cancer survivors, cancer-free controls. </a:t>
            </a:r>
            <a:endParaRPr lang="en-GB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A26E34-52C0-442E-B1DB-0003425723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670" y="1239769"/>
            <a:ext cx="3896262" cy="39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DF61CC-96E8-422F-9D7F-58E0D23699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641" y="1239769"/>
            <a:ext cx="3896262" cy="39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290E9AA1-A342-406C-9B28-156FF42CD30F}"/>
              </a:ext>
            </a:extLst>
          </p:cNvPr>
          <p:cNvSpPr/>
          <p:nvPr/>
        </p:nvSpPr>
        <p:spPr>
          <a:xfrm>
            <a:off x="2171699" y="2730500"/>
            <a:ext cx="396000" cy="454025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B7DFDF9-3F77-4941-9C42-E158DEEB6BAE}"/>
              </a:ext>
            </a:extLst>
          </p:cNvPr>
          <p:cNvSpPr/>
          <p:nvPr/>
        </p:nvSpPr>
        <p:spPr>
          <a:xfrm>
            <a:off x="6200774" y="2772094"/>
            <a:ext cx="396000" cy="454025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B4752E0-DA33-4470-8EC9-E5FDF48A57FD}"/>
              </a:ext>
            </a:extLst>
          </p:cNvPr>
          <p:cNvSpPr/>
          <p:nvPr/>
        </p:nvSpPr>
        <p:spPr>
          <a:xfrm>
            <a:off x="10281284" y="2765744"/>
            <a:ext cx="396000" cy="454025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8B016A-6A79-4B9D-B8E2-95D59874E9D4}"/>
              </a:ext>
            </a:extLst>
          </p:cNvPr>
          <p:cNvSpPr txBox="1"/>
          <p:nvPr/>
        </p:nvSpPr>
        <p:spPr>
          <a:xfrm>
            <a:off x="9968295" y="93858"/>
            <a:ext cx="2139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Additional File 8d</a:t>
            </a:r>
          </a:p>
        </p:txBody>
      </p:sp>
    </p:spTree>
    <p:extLst>
      <p:ext uri="{BB962C8B-B14F-4D97-AF65-F5344CB8AC3E}">
        <p14:creationId xmlns:p14="http://schemas.microsoft.com/office/powerpoint/2010/main" val="1203516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8F77D9-E358-448E-9A1A-A9F0EAE6A200}"/>
              </a:ext>
            </a:extLst>
          </p:cNvPr>
          <p:cNvSpPr txBox="1"/>
          <p:nvPr/>
        </p:nvSpPr>
        <p:spPr>
          <a:xfrm>
            <a:off x="940220" y="5934670"/>
            <a:ext cx="1031155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Molecule activity prediction using Ingenuity Pathway Analysis. </a:t>
            </a:r>
            <a:r>
              <a:rPr lang="en-GB" b="1" i="1" dirty="0"/>
              <a:t>DNA Double-Strand Break Repair by Homologous Recombination </a:t>
            </a:r>
            <a:r>
              <a:rPr lang="en-GB" b="1" i="0" dirty="0"/>
              <a:t>after 2 </a:t>
            </a:r>
            <a:r>
              <a:rPr lang="en-GB" b="1" dirty="0"/>
              <a:t>Gray, model 1 (considering age at sampling and sex)</a:t>
            </a:r>
            <a:r>
              <a:rPr lang="en-GB" dirty="0"/>
              <a:t> in fibroblasts of donors with at least one second primary neoplasm.</a:t>
            </a:r>
            <a:endParaRPr lang="en-GB" b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E460AE-BB49-48D1-AF7C-9C73F27E70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055" y="232362"/>
            <a:ext cx="3171890" cy="55629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3B6A06-E798-47A9-A131-426E47B83EC3}"/>
              </a:ext>
            </a:extLst>
          </p:cNvPr>
          <p:cNvSpPr txBox="1"/>
          <p:nvPr/>
        </p:nvSpPr>
        <p:spPr>
          <a:xfrm>
            <a:off x="9968295" y="93858"/>
            <a:ext cx="2139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Additional File 8e</a:t>
            </a:r>
          </a:p>
        </p:txBody>
      </p:sp>
    </p:spTree>
    <p:extLst>
      <p:ext uri="{BB962C8B-B14F-4D97-AF65-F5344CB8AC3E}">
        <p14:creationId xmlns:p14="http://schemas.microsoft.com/office/powerpoint/2010/main" val="1122248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8D0D5DC-1AE4-4EEE-958D-63B84F2EC810}"/>
              </a:ext>
            </a:extLst>
          </p:cNvPr>
          <p:cNvSpPr txBox="1"/>
          <p:nvPr/>
        </p:nvSpPr>
        <p:spPr>
          <a:xfrm>
            <a:off x="1447800" y="5475294"/>
            <a:ext cx="92964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Molecule activity prediction using Ingenuity Pathway Analysis. </a:t>
            </a:r>
            <a:r>
              <a:rPr lang="en-GB" b="1" i="1" dirty="0"/>
              <a:t>Chronic Myeloid </a:t>
            </a:r>
            <a:r>
              <a:rPr lang="en-GB" b="1" i="1" dirty="0" err="1"/>
              <a:t>Leukemia</a:t>
            </a:r>
            <a:r>
              <a:rPr lang="en-GB" b="1" i="1" dirty="0"/>
              <a:t> </a:t>
            </a:r>
            <a:r>
              <a:rPr lang="en-GB" b="1" i="1" dirty="0" err="1"/>
              <a:t>Signaling</a:t>
            </a:r>
            <a:r>
              <a:rPr lang="en-GB" b="1" i="1" dirty="0"/>
              <a:t> </a:t>
            </a:r>
            <a:r>
              <a:rPr lang="en-GB" b="1" i="0" dirty="0"/>
              <a:t>after 2 </a:t>
            </a:r>
            <a:r>
              <a:rPr lang="en-GB" b="1" dirty="0"/>
              <a:t>Gray, model 1 (considering age at sampling and sex) i</a:t>
            </a:r>
            <a:r>
              <a:rPr lang="en-GB" dirty="0"/>
              <a:t>n fibroblasts of donors with at least one second primary neoplasm (left) and cancer-free controls (right). </a:t>
            </a:r>
            <a:endParaRPr lang="en-GB" b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0727AC-A94D-4907-A206-4211196528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64" y="1257300"/>
            <a:ext cx="5652242" cy="32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4FF526-E530-4626-B8BB-78E6FAFC9D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796" y="1257300"/>
            <a:ext cx="5651889" cy="32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61EA04E-9069-4634-90F1-C4F9BC191C64}"/>
              </a:ext>
            </a:extLst>
          </p:cNvPr>
          <p:cNvSpPr/>
          <p:nvPr/>
        </p:nvSpPr>
        <p:spPr>
          <a:xfrm>
            <a:off x="2717004" y="2911476"/>
            <a:ext cx="523877" cy="272255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17E4A88-504B-4C48-8392-ECB3976E35FD}"/>
              </a:ext>
            </a:extLst>
          </p:cNvPr>
          <p:cNvSpPr/>
          <p:nvPr/>
        </p:nvSpPr>
        <p:spPr>
          <a:xfrm>
            <a:off x="8786810" y="2925763"/>
            <a:ext cx="523877" cy="272255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3607A2-FDA4-4229-B9EF-7D6FF9498762}"/>
              </a:ext>
            </a:extLst>
          </p:cNvPr>
          <p:cNvSpPr txBox="1"/>
          <p:nvPr/>
        </p:nvSpPr>
        <p:spPr>
          <a:xfrm>
            <a:off x="9968295" y="93858"/>
            <a:ext cx="2139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Additional File 8f</a:t>
            </a:r>
          </a:p>
        </p:txBody>
      </p:sp>
    </p:spTree>
    <p:extLst>
      <p:ext uri="{BB962C8B-B14F-4D97-AF65-F5344CB8AC3E}">
        <p14:creationId xmlns:p14="http://schemas.microsoft.com/office/powerpoint/2010/main" val="858823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8D0D5DC-1AE4-4EEE-958D-63B84F2EC810}"/>
              </a:ext>
            </a:extLst>
          </p:cNvPr>
          <p:cNvSpPr txBox="1"/>
          <p:nvPr/>
        </p:nvSpPr>
        <p:spPr>
          <a:xfrm>
            <a:off x="1556923" y="5441901"/>
            <a:ext cx="92964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Molecule activity prediction using Ingenuity Pathway Analysis. </a:t>
            </a:r>
            <a:r>
              <a:rPr lang="en-GB" b="1" i="1" dirty="0"/>
              <a:t>Hereditary Breast Cancer </a:t>
            </a:r>
            <a:r>
              <a:rPr lang="en-GB" b="1" i="1" dirty="0" err="1"/>
              <a:t>Signaling</a:t>
            </a:r>
            <a:r>
              <a:rPr lang="en-GB" b="1" i="1" dirty="0"/>
              <a:t> </a:t>
            </a:r>
            <a:r>
              <a:rPr lang="en-GB" b="1" i="0" dirty="0"/>
              <a:t>after 2 </a:t>
            </a:r>
            <a:r>
              <a:rPr lang="en-GB" b="1" dirty="0"/>
              <a:t>Gray, model 1 (considering age at sampling and sex) i</a:t>
            </a:r>
            <a:r>
              <a:rPr lang="en-GB" dirty="0"/>
              <a:t>n fibroblasts of donors with at least one second primary neoplasm (left) and cancer-free controls (right). </a:t>
            </a:r>
            <a:endParaRPr lang="en-GB" b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064BF7-0570-4889-98C1-6C8C660B57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1" y="1416099"/>
            <a:ext cx="5867379" cy="32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87CB90-410F-4C8C-B748-89526E16DA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123" y="1416099"/>
            <a:ext cx="5868766" cy="32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06F8E4-6C62-4265-A859-FB644BE87F4E}"/>
              </a:ext>
            </a:extLst>
          </p:cNvPr>
          <p:cNvSpPr txBox="1"/>
          <p:nvPr/>
        </p:nvSpPr>
        <p:spPr>
          <a:xfrm>
            <a:off x="9968295" y="93858"/>
            <a:ext cx="2139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Additional File 8g</a:t>
            </a:r>
          </a:p>
        </p:txBody>
      </p:sp>
    </p:spTree>
    <p:extLst>
      <p:ext uri="{BB962C8B-B14F-4D97-AF65-F5344CB8AC3E}">
        <p14:creationId xmlns:p14="http://schemas.microsoft.com/office/powerpoint/2010/main" val="2212604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</Words>
  <Application>Microsoft Office PowerPoint</Application>
  <PresentationFormat>Widescreen</PresentationFormat>
  <Paragraphs>26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Additional File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Caine Grandt</dc:creator>
  <cp:lastModifiedBy>Caine Grandt</cp:lastModifiedBy>
  <cp:revision>261</cp:revision>
  <dcterms:created xsi:type="dcterms:W3CDTF">2020-07-01T06:48:57Z</dcterms:created>
  <dcterms:modified xsi:type="dcterms:W3CDTF">2022-01-19T12:44:46Z</dcterms:modified>
</cp:coreProperties>
</file>