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60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B3306-33BD-43D9-B67C-4E9ADC6E4232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8E7A7-2553-484F-A02E-25F9DEEE5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67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8E7A7-2553-484F-A02E-25F9DEEE53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843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739A-48B0-4B1A-A01E-FFE7F4199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3D1C56-CDD1-44E6-B03E-37E73F6ED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CA038-28B2-4B44-9213-F2A81A865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E6AFF-B87D-45F4-AF10-AFD75FFBD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BF691-BF37-4C42-8F36-19BC55A9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79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DE6AB-A26C-4FE4-88B6-035303A78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753B2-DD70-4F21-A19F-CFB0B18AC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BD9C6-F6C9-4EDE-B716-5A138412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EB0E1-B559-4D41-8B5F-3104655EB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221DA-DFF6-468D-BF16-1DF91FD70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84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6BF9E-483F-48FB-B881-845197A0B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4E59EE-83DC-437C-91A2-DFCA38AB5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2C77A-7DFB-473F-828E-D4C350D6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1FAEC-3FD4-4239-A30E-58EF3B3CC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B4E84-EDE5-45EF-8786-D80743188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16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2AE58-9FC5-4409-A598-B4413267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AF478-3BDF-416E-96AC-E8313E178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16B63-9837-4B18-B780-68E0B04E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A6C85-653C-4705-B581-4866691AA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13E57-9D57-4BDE-A2B6-0FF5BE10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9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192D-C3E6-4FE3-8636-8C48C29BD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F5480-14DD-4CB7-A257-81C60EC4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E766D-CA7F-4176-8C34-6E133AED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5F3C6-E34E-4AC6-9637-3263C65E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075AB-A457-4434-99E8-C61501243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80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E8F2B-87A2-4412-AB8D-17BE0CB0E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641EE-BFC2-422A-9C89-BBE40504DC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1C2AC-155B-4AEC-B067-817F2174A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D82D3-5D0C-439B-A9A5-A29774DB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55C802-AF83-4AFE-9ACE-865D3E25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C95FE-D23B-4FB0-AA7A-695703AAD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1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2C0F2-62B2-47C5-95A3-759EDAAF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87BA0-A734-4D57-AA2C-31EBE2E23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32058-F4E1-432D-B802-69B502721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CACCED-601A-45D7-9474-89AD9D8588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E9DB5-374D-4A34-A2C3-737739077D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05048-3111-4DFE-BAD4-6C5AEF9CA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85D874-CD64-480F-A613-C82EA6803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B953D8-AAEB-4B50-B25A-E4802E620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97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A160D-7D14-40BF-B656-A79D65FE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B8A62-5F9E-4B9F-87B8-D195EC78D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7FA5B-B4AA-4E61-B2BD-FD0C9555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AD505-77F5-44E9-B575-AC2D44395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7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12797A-5A89-4276-8537-2D626560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40C9D-3EB4-411B-A072-B0BF0DDAE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0C438-66BD-441E-84ED-49AC20C4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0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CA918-E3B9-4FDB-B232-952954748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1F7A5-636A-4CC3-8571-353BF7B79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C56C5-C13C-4042-ABDE-B538A718D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B933B-3BC4-4934-85C6-B009DE7D9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7341E6-7BD2-403C-97E2-714307D15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FA5B6B-5FC4-42DD-B39A-84C655484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02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C1B52-DB43-4413-9B4C-0421038F5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081DAE-B0AC-445A-94E5-3EA025BE4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BD3CD-7283-4621-BA43-C4BF99443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C6FF2-037D-4EF3-B509-7C828ACE0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C827-DA1B-4E65-A50A-3B53831D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7F920-6E91-403B-A14B-1A3EEE9C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83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A9171C-F944-468A-8F67-17AB2129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9D1D1-940E-4EBF-9DDC-3754CA190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DA3E0-B350-47BA-8C8F-9A83FE87E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72FA6-71F5-46B4-98FB-C4D286BE94BF}" type="datetimeFigureOut">
              <a:rPr lang="en-GB" smtClean="0"/>
              <a:t>16/07/2022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797E1-54FB-4BE7-9BC2-2EEBF9001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3916B-4998-4B30-B0B4-BDF535861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557B2-E38F-46EA-8A36-787E272D3C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74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9B1CF2B-0242-49B2-A633-BAC894AB09A3}"/>
              </a:ext>
            </a:extLst>
          </p:cNvPr>
          <p:cNvSpPr txBox="1"/>
          <p:nvPr/>
        </p:nvSpPr>
        <p:spPr>
          <a:xfrm>
            <a:off x="95808" y="5875139"/>
            <a:ext cx="1193943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/>
              <a:t>Additional File 10a:</a:t>
            </a:r>
            <a:r>
              <a:rPr lang="en-GB" sz="1200" dirty="0"/>
              <a:t> Heat maps displaying p-value and log</a:t>
            </a:r>
            <a:r>
              <a:rPr lang="en-GB" sz="1200" baseline="-25000" dirty="0"/>
              <a:t>2</a:t>
            </a:r>
            <a:r>
              <a:rPr lang="en-GB" sz="1200" dirty="0"/>
              <a:t> fold-change of the top 5 genes per radiation dose, direction of log</a:t>
            </a:r>
            <a:r>
              <a:rPr lang="en-GB" sz="1200" baseline="-25000" dirty="0"/>
              <a:t>2</a:t>
            </a:r>
            <a:r>
              <a:rPr lang="en-GB" sz="1200" dirty="0"/>
              <a:t> fold-change per group-wise comparison for expression models including group-dose interaction (with regard to p-value). Log</a:t>
            </a:r>
            <a:r>
              <a:rPr lang="en-GB" sz="1200" baseline="-25000" dirty="0"/>
              <a:t>2</a:t>
            </a:r>
            <a:r>
              <a:rPr lang="en-GB" sz="1200" dirty="0"/>
              <a:t> fold-change values can be found inside the tiles. Only the results for model 1 (considering age at sampling and sex) are displayed. </a:t>
            </a:r>
            <a:r>
              <a:rPr lang="en-GB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N0 = fibroblasts of cancer-free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controls</a:t>
            </a:r>
            <a:r>
              <a:rPr lang="en-GB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N1 = fibroblasts of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donors with a first primary neoplasm</a:t>
            </a:r>
            <a:r>
              <a:rPr lang="en-GB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N2+ = fibroblasts of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donors with </a:t>
            </a:r>
            <a:r>
              <a:rPr lang="en-GB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at least one second primary neoplasm.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*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-value &lt; 0.05, **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-value &lt; 0.01, ***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-value &lt; 0.001 (adjusted for false discovery rate). </a:t>
            </a:r>
          </a:p>
          <a:p>
            <a:pPr algn="l"/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FE96E8-A9DD-4702-B2FF-F6C6F00492B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04" y="54813"/>
            <a:ext cx="5760000" cy="57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C2367C-0C2C-49AA-9F30-4C3266F7C6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98" y="54813"/>
            <a:ext cx="5760000" cy="57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A3F2AE-5AA5-4625-B11C-5B33FF1C0A07}"/>
              </a:ext>
            </a:extLst>
          </p:cNvPr>
          <p:cNvSpPr txBox="1"/>
          <p:nvPr/>
        </p:nvSpPr>
        <p:spPr>
          <a:xfrm>
            <a:off x="10922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N1/N2+ vs N0</a:t>
            </a:r>
            <a:endParaRPr lang="de-DE" sz="7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14900A-72B4-4D2D-9EE1-B3443C9BD91F}"/>
              </a:ext>
            </a:extLst>
          </p:cNvPr>
          <p:cNvSpPr txBox="1"/>
          <p:nvPr/>
        </p:nvSpPr>
        <p:spPr>
          <a:xfrm>
            <a:off x="20066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N1 vs N0</a:t>
            </a:r>
            <a:endParaRPr lang="de-DE" sz="7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D37C97-AEC6-430C-BC91-7F67C20049B5}"/>
              </a:ext>
            </a:extLst>
          </p:cNvPr>
          <p:cNvSpPr txBox="1"/>
          <p:nvPr/>
        </p:nvSpPr>
        <p:spPr>
          <a:xfrm>
            <a:off x="29210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N2+ vs N0</a:t>
            </a:r>
            <a:endParaRPr lang="de-DE" sz="7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A7488-64DE-4A8B-85DE-288B6EFDD4EE}"/>
              </a:ext>
            </a:extLst>
          </p:cNvPr>
          <p:cNvSpPr txBox="1"/>
          <p:nvPr/>
        </p:nvSpPr>
        <p:spPr>
          <a:xfrm>
            <a:off x="38354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N2+ vs N1</a:t>
            </a:r>
            <a:endParaRPr lang="de-DE" sz="7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4A599A-9BC3-41FE-847E-C84A3F082B02}"/>
              </a:ext>
            </a:extLst>
          </p:cNvPr>
          <p:cNvSpPr txBox="1"/>
          <p:nvPr/>
        </p:nvSpPr>
        <p:spPr>
          <a:xfrm>
            <a:off x="69850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N1/N2+ vs N0</a:t>
            </a:r>
            <a:endParaRPr lang="de-DE" sz="7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D079DD-0089-423E-AE4B-64BDA79400FE}"/>
              </a:ext>
            </a:extLst>
          </p:cNvPr>
          <p:cNvSpPr txBox="1"/>
          <p:nvPr/>
        </p:nvSpPr>
        <p:spPr>
          <a:xfrm>
            <a:off x="78994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N1 vs N0</a:t>
            </a:r>
            <a:endParaRPr lang="de-DE" sz="7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AFD65B-FBCF-47BE-BF01-CC0F6674B634}"/>
              </a:ext>
            </a:extLst>
          </p:cNvPr>
          <p:cNvSpPr txBox="1"/>
          <p:nvPr/>
        </p:nvSpPr>
        <p:spPr>
          <a:xfrm>
            <a:off x="88138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N2+ vs N0</a:t>
            </a:r>
            <a:endParaRPr lang="de-DE" sz="7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BC45B9-9A89-4FA3-8CB5-F79EC1A156AE}"/>
              </a:ext>
            </a:extLst>
          </p:cNvPr>
          <p:cNvSpPr txBox="1"/>
          <p:nvPr/>
        </p:nvSpPr>
        <p:spPr>
          <a:xfrm>
            <a:off x="9728200" y="5394326"/>
            <a:ext cx="914400" cy="2063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/>
              <a:t>N2+ vs N1</a:t>
            </a:r>
            <a:endParaRPr lang="de-DE" sz="700" b="1" dirty="0"/>
          </a:p>
        </p:txBody>
      </p:sp>
    </p:spTree>
    <p:extLst>
      <p:ext uri="{BB962C8B-B14F-4D97-AF65-F5344CB8AC3E}">
        <p14:creationId xmlns:p14="http://schemas.microsoft.com/office/powerpoint/2010/main" val="239591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>
            <a:extLst>
              <a:ext uri="{FF2B5EF4-FFF2-40B4-BE49-F238E27FC236}">
                <a16:creationId xmlns:a16="http://schemas.microsoft.com/office/drawing/2014/main" id="{BD0991BB-BA30-44CF-ADFA-8AEE814C6EFB}"/>
              </a:ext>
            </a:extLst>
          </p:cNvPr>
          <p:cNvSpPr txBox="1"/>
          <p:nvPr/>
        </p:nvSpPr>
        <p:spPr>
          <a:xfrm rot="5400000">
            <a:off x="10076865" y="3762746"/>
            <a:ext cx="2527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2 Gray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850996-8ACD-4493-97BE-F6A62A83BAC1}"/>
              </a:ext>
            </a:extLst>
          </p:cNvPr>
          <p:cNvSpPr txBox="1"/>
          <p:nvPr/>
        </p:nvSpPr>
        <p:spPr>
          <a:xfrm rot="5400000">
            <a:off x="10075993" y="1185635"/>
            <a:ext cx="2527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0.05 Gray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AB7BB7-39C0-484D-B508-BC3D6A520D0F}"/>
              </a:ext>
            </a:extLst>
          </p:cNvPr>
          <p:cNvSpPr txBox="1"/>
          <p:nvPr/>
        </p:nvSpPr>
        <p:spPr>
          <a:xfrm>
            <a:off x="906320" y="5257836"/>
            <a:ext cx="253232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N1/N2+ compared to N0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02A26D-A829-40E9-90A1-261DE738475F}"/>
              </a:ext>
            </a:extLst>
          </p:cNvPr>
          <p:cNvSpPr txBox="1"/>
          <p:nvPr/>
        </p:nvSpPr>
        <p:spPr>
          <a:xfrm>
            <a:off x="3464444" y="5257836"/>
            <a:ext cx="253312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N1 compared to N0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B1B201-B0EB-4B11-B99A-3667D188AB0E}"/>
              </a:ext>
            </a:extLst>
          </p:cNvPr>
          <p:cNvSpPr txBox="1"/>
          <p:nvPr/>
        </p:nvSpPr>
        <p:spPr>
          <a:xfrm>
            <a:off x="6035192" y="5257836"/>
            <a:ext cx="252973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N2+ compared to N0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7D519A-86CD-42C8-90ED-F5AEDB185E6C}"/>
              </a:ext>
            </a:extLst>
          </p:cNvPr>
          <p:cNvSpPr txBox="1"/>
          <p:nvPr/>
        </p:nvSpPr>
        <p:spPr>
          <a:xfrm>
            <a:off x="8598773" y="5257836"/>
            <a:ext cx="25387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N2+ compared to N1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17A099-7E58-458E-AF8F-5A17AF7D1155}"/>
              </a:ext>
            </a:extLst>
          </p:cNvPr>
          <p:cNvSpPr txBox="1"/>
          <p:nvPr/>
        </p:nvSpPr>
        <p:spPr>
          <a:xfrm>
            <a:off x="95808" y="5736598"/>
            <a:ext cx="1196919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Additional </a:t>
            </a:r>
            <a:r>
              <a:rPr lang="en-GB" sz="1400" b="1" dirty="0"/>
              <a:t>File 10b:</a:t>
            </a:r>
            <a:r>
              <a:rPr lang="en-GB" sz="1400" dirty="0"/>
              <a:t> Tree maps displaying clustered top gene ontology terms for the top 50 genes (with regard to p-value) </a:t>
            </a:r>
          </a:p>
          <a:p>
            <a:pPr algn="l"/>
            <a:r>
              <a:rPr lang="en-GB" sz="1400" dirty="0"/>
              <a:t>for expression models including group-dose interaction (with regard to p-value) for each group-wise comparison. Only the results for model 1 (considering age and sex) are displayed.  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N0 = fibroblasts of cancer-free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controls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N1 = fibroblasts of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donors with a first primary neoplasm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N2+ = fibroblasts of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donors with </a:t>
            </a:r>
            <a:r>
              <a:rPr lang="en-GB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at least one second primary neoplasm.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A22D20-9EFA-4DDA-A019-95974CB3617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813" y="2691656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AD108F-1F08-42B3-A184-BA289ACAD6F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285" y="114548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3F376F-B687-48AE-9F92-03C8969CE57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69" y="2686192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1537EE-B285-470B-A7C0-4F6DB423F86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69" y="109784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1A2613-43A2-4B6F-832A-021D806AF33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565" y="2685381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AD76AF-B9D6-4FE6-AC67-3216C7BC4E8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295" y="115249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D497A74-9E1D-4567-9427-6772114BBF9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758" y="2685381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9802AF-0B00-4044-9626-F4D2EC6C0A48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480" y="102987"/>
            <a:ext cx="252000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9360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Caine Grandt</dc:creator>
  <cp:lastModifiedBy>Caine Grandt</cp:lastModifiedBy>
  <cp:revision>127</cp:revision>
  <dcterms:created xsi:type="dcterms:W3CDTF">2020-09-14T11:46:10Z</dcterms:created>
  <dcterms:modified xsi:type="dcterms:W3CDTF">2022-07-16T17:01:30Z</dcterms:modified>
</cp:coreProperties>
</file>