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307" r:id="rId4"/>
    <p:sldId id="306" r:id="rId5"/>
    <p:sldId id="304" r:id="rId6"/>
    <p:sldId id="305" r:id="rId7"/>
    <p:sldId id="301" r:id="rId8"/>
    <p:sldId id="322" r:id="rId9"/>
    <p:sldId id="312" r:id="rId10"/>
    <p:sldId id="300" r:id="rId11"/>
    <p:sldId id="302" r:id="rId12"/>
    <p:sldId id="303" r:id="rId13"/>
    <p:sldId id="325" r:id="rId14"/>
    <p:sldId id="263" r:id="rId15"/>
    <p:sldId id="264" r:id="rId16"/>
    <p:sldId id="279" r:id="rId17"/>
    <p:sldId id="265" r:id="rId18"/>
    <p:sldId id="266" r:id="rId19"/>
    <p:sldId id="267" r:id="rId20"/>
    <p:sldId id="268" r:id="rId21"/>
    <p:sldId id="269" r:id="rId22"/>
    <p:sldId id="272" r:id="rId23"/>
    <p:sldId id="270" r:id="rId24"/>
    <p:sldId id="271" r:id="rId25"/>
    <p:sldId id="273" r:id="rId26"/>
    <p:sldId id="274" r:id="rId27"/>
    <p:sldId id="275" r:id="rId28"/>
    <p:sldId id="276" r:id="rId29"/>
    <p:sldId id="277" r:id="rId30"/>
    <p:sldId id="282" r:id="rId31"/>
    <p:sldId id="294" r:id="rId32"/>
    <p:sldId id="295" r:id="rId33"/>
    <p:sldId id="321" r:id="rId34"/>
    <p:sldId id="318" r:id="rId35"/>
    <p:sldId id="319" r:id="rId36"/>
    <p:sldId id="320" r:id="rId37"/>
    <p:sldId id="317" r:id="rId38"/>
    <p:sldId id="313" r:id="rId39"/>
    <p:sldId id="292" r:id="rId40"/>
    <p:sldId id="287" r:id="rId41"/>
    <p:sldId id="311" r:id="rId42"/>
    <p:sldId id="324" r:id="rId43"/>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3974">
          <p15:clr>
            <a:srgbClr val="A4A3A4"/>
          </p15:clr>
        </p15:guide>
        <p15:guide id="3" orient="horz" pos="3929">
          <p15:clr>
            <a:srgbClr val="A4A3A4"/>
          </p15:clr>
        </p15:guide>
        <p15:guide id="4" orient="horz" pos="4020">
          <p15:clr>
            <a:srgbClr val="A4A3A4"/>
          </p15:clr>
        </p15:guide>
        <p15:guide id="5" pos="2880" userDrawn="1">
          <p15:clr>
            <a:srgbClr val="A4A3A4"/>
          </p15:clr>
        </p15:guide>
        <p15:guide id="6" pos="56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utschke, Christoph" initials="MC" lastIdx="2" clrIdx="0"/>
  <p:cmAuthor id="1" name="Schiele, Karen" initials="SK" lastIdx="19" clrIdx="1">
    <p:extLst/>
  </p:cmAuthor>
  <p:cmAuthor id="2" name="team-epp" initials="t" lastIdx="0"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77"/>
    <a:srgbClr val="009D81"/>
    <a:srgbClr val="00715E"/>
    <a:srgbClr val="B90F22"/>
    <a:srgbClr val="000000"/>
    <a:srgbClr val="F5A300"/>
    <a:srgbClr val="B5B5B5"/>
    <a:srgbClr val="E95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0" autoAdjust="0"/>
    <p:restoredTop sz="99314" autoAdjust="0"/>
  </p:normalViewPr>
  <p:slideViewPr>
    <p:cSldViewPr snapToObjects="1">
      <p:cViewPr varScale="1">
        <p:scale>
          <a:sx n="88" d="100"/>
          <a:sy n="88" d="100"/>
        </p:scale>
        <p:origin x="1170" y="96"/>
      </p:cViewPr>
      <p:guideLst>
        <p:guide orient="horz" pos="1071"/>
        <p:guide orient="horz" pos="3974"/>
        <p:guide orient="horz" pos="3929"/>
        <p:guide orient="horz" pos="4020"/>
        <p:guide pos="2880"/>
        <p:guide pos="5692"/>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88824" y="420504"/>
            <a:ext cx="5356316" cy="4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0" bIns="0" numCol="1" anchor="ctr" anchorCtr="0" compatLnSpc="1">
            <a:prstTxWarp prst="textNoShape">
              <a:avLst/>
            </a:prstTxWarp>
          </a:bodyPr>
          <a:lstStyle>
            <a:lvl1pPr>
              <a:lnSpc>
                <a:spcPts val="1300"/>
              </a:lnSpc>
              <a:defRPr sz="1000" b="1">
                <a:latin typeface="Stafford" charset="0"/>
              </a:defRPr>
            </a:lvl1pPr>
          </a:lstStyle>
          <a:p>
            <a:pPr>
              <a:defRPr/>
            </a:pPr>
            <a:endParaRPr lang="de-DE"/>
          </a:p>
        </p:txBody>
      </p:sp>
      <p:sp>
        <p:nvSpPr>
          <p:cNvPr id="50179" name="Rectangle 3"/>
          <p:cNvSpPr>
            <a:spLocks noGrp="1" noChangeArrowheads="1"/>
          </p:cNvSpPr>
          <p:nvPr>
            <p:ph type="dt" sz="quarter" idx="1"/>
          </p:nvPr>
        </p:nvSpPr>
        <p:spPr bwMode="auto">
          <a:xfrm>
            <a:off x="188825" y="9301054"/>
            <a:ext cx="1318623" cy="28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latin typeface="Stafford" charset="0"/>
              </a:defRPr>
            </a:lvl1pPr>
          </a:lstStyle>
          <a:p>
            <a:pPr>
              <a:defRPr/>
            </a:pPr>
            <a:fld id="{119DD6D1-80D4-4476-A4D6-31AC0B13654A}" type="datetime4">
              <a:rPr lang="de-DE" smtClean="0"/>
              <a:t>27. Mai 2020</a:t>
            </a:fld>
            <a:endParaRPr lang="de-DE"/>
          </a:p>
        </p:txBody>
      </p:sp>
      <p:sp>
        <p:nvSpPr>
          <p:cNvPr id="50180" name="Rectangle 4"/>
          <p:cNvSpPr>
            <a:spLocks noGrp="1" noChangeArrowheads="1"/>
          </p:cNvSpPr>
          <p:nvPr>
            <p:ph type="ftr" sz="quarter" idx="2"/>
          </p:nvPr>
        </p:nvSpPr>
        <p:spPr bwMode="auto">
          <a:xfrm>
            <a:off x="1507447" y="9301054"/>
            <a:ext cx="4424783" cy="28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latin typeface="Stafford" charset="0"/>
              </a:defRPr>
            </a:lvl1pPr>
          </a:lstStyle>
          <a:p>
            <a:pPr>
              <a:defRPr/>
            </a:pPr>
            <a:r>
              <a:rPr lang="de-DE"/>
              <a:t>|  </a:t>
            </a:r>
          </a:p>
        </p:txBody>
      </p:sp>
      <p:sp>
        <p:nvSpPr>
          <p:cNvPr id="50181" name="Rectangle 5"/>
          <p:cNvSpPr>
            <a:spLocks noGrp="1" noChangeArrowheads="1"/>
          </p:cNvSpPr>
          <p:nvPr>
            <p:ph type="sldNum" sz="quarter" idx="3"/>
          </p:nvPr>
        </p:nvSpPr>
        <p:spPr bwMode="auto">
          <a:xfrm>
            <a:off x="5946393" y="9301054"/>
            <a:ext cx="664032" cy="28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b="1">
                <a:latin typeface="Stafford" charset="0"/>
              </a:defRPr>
            </a:lvl1pPr>
          </a:lstStyle>
          <a:p>
            <a:pPr>
              <a:defRPr/>
            </a:pPr>
            <a:r>
              <a:rPr lang="de-DE"/>
              <a:t>|  </a:t>
            </a:r>
            <a:fld id="{10D12C21-3E43-4C30-959C-E70208585FD1}" type="slidenum">
              <a:rPr lang="de-DE"/>
              <a:pPr>
                <a:defRPr/>
              </a:pPr>
              <a:t>‹Nr.›</a:t>
            </a:fld>
            <a:endParaRPr lang="de-DE"/>
          </a:p>
        </p:txBody>
      </p:sp>
      <p:pic>
        <p:nvPicPr>
          <p:cNvPr id="18438" name="Picture 6" descr="tud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906" y="391207"/>
            <a:ext cx="920519" cy="45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7"/>
          <p:cNvSpPr>
            <a:spLocks noChangeArrowheads="1"/>
          </p:cNvSpPr>
          <p:nvPr/>
        </p:nvSpPr>
        <p:spPr bwMode="auto">
          <a:xfrm>
            <a:off x="188825" y="194742"/>
            <a:ext cx="6421600" cy="156827"/>
          </a:xfrm>
          <a:prstGeom prst="rect">
            <a:avLst/>
          </a:prstGeom>
          <a:solidFill>
            <a:srgbClr val="B5B5B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8440" name="Line 8"/>
          <p:cNvSpPr>
            <a:spLocks noChangeShapeType="1"/>
          </p:cNvSpPr>
          <p:nvPr/>
        </p:nvSpPr>
        <p:spPr bwMode="auto">
          <a:xfrm>
            <a:off x="188825" y="391207"/>
            <a:ext cx="6421600" cy="0"/>
          </a:xfrm>
          <a:prstGeom prst="line">
            <a:avLst/>
          </a:prstGeom>
          <a:noFill/>
          <a:ln w="1524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441" name="Line 9"/>
          <p:cNvSpPr>
            <a:spLocks noChangeShapeType="1"/>
          </p:cNvSpPr>
          <p:nvPr/>
        </p:nvSpPr>
        <p:spPr bwMode="auto">
          <a:xfrm>
            <a:off x="188825" y="9223501"/>
            <a:ext cx="6421600" cy="0"/>
          </a:xfrm>
          <a:prstGeom prst="line">
            <a:avLst/>
          </a:prstGeom>
          <a:noFill/>
          <a:ln w="762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442" name="Line 10"/>
          <p:cNvSpPr>
            <a:spLocks noChangeShapeType="1"/>
          </p:cNvSpPr>
          <p:nvPr/>
        </p:nvSpPr>
        <p:spPr bwMode="auto">
          <a:xfrm>
            <a:off x="187252" y="844454"/>
            <a:ext cx="6421599" cy="0"/>
          </a:xfrm>
          <a:prstGeom prst="line">
            <a:avLst/>
          </a:prstGeom>
          <a:noFill/>
          <a:ln w="762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5872409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13" descr="tud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039" y="391207"/>
            <a:ext cx="926812" cy="45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dt" idx="1"/>
          </p:nvPr>
        </p:nvSpPr>
        <p:spPr bwMode="auto">
          <a:xfrm>
            <a:off x="187251" y="9428583"/>
            <a:ext cx="1605007"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nSpc>
                <a:spcPts val="1300"/>
              </a:lnSpc>
              <a:defRPr sz="1000">
                <a:latin typeface="Stafford" charset="0"/>
              </a:defRPr>
            </a:lvl1pPr>
          </a:lstStyle>
          <a:p>
            <a:pPr>
              <a:defRPr/>
            </a:pPr>
            <a:fld id="{F518FAE6-4EFB-4D48-84B4-A2A2F460A17E}" type="datetime4">
              <a:rPr lang="de-DE" smtClean="0"/>
              <a:t>27. Mai 2020</a:t>
            </a:fld>
            <a:endParaRPr lang="de-DE"/>
          </a:p>
        </p:txBody>
      </p:sp>
      <p:sp>
        <p:nvSpPr>
          <p:cNvPr id="16388" name="Rectangle 4"/>
          <p:cNvSpPr>
            <a:spLocks noGrp="1" noRot="1" noChangeAspect="1" noChangeArrowheads="1" noTextEdit="1"/>
          </p:cNvSpPr>
          <p:nvPr>
            <p:ph type="sldImg" idx="2"/>
          </p:nvPr>
        </p:nvSpPr>
        <p:spPr bwMode="auto">
          <a:xfrm>
            <a:off x="1166813" y="1003300"/>
            <a:ext cx="4445000" cy="3333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88825" y="4651389"/>
            <a:ext cx="6420026" cy="464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1792258" y="9428583"/>
            <a:ext cx="4069164"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nSpc>
                <a:spcPts val="1300"/>
              </a:lnSpc>
              <a:defRPr sz="1000">
                <a:latin typeface="Stafford" charset="0"/>
              </a:defRPr>
            </a:lvl1pPr>
          </a:lstStyle>
          <a:p>
            <a:pPr>
              <a:defRPr/>
            </a:pPr>
            <a:r>
              <a:rPr lang="de-DE"/>
              <a:t>|  </a:t>
            </a:r>
          </a:p>
        </p:txBody>
      </p:sp>
      <p:sp>
        <p:nvSpPr>
          <p:cNvPr id="3079" name="Rectangle 7"/>
          <p:cNvSpPr>
            <a:spLocks noGrp="1" noChangeArrowheads="1"/>
          </p:cNvSpPr>
          <p:nvPr>
            <p:ph type="sldNum" sz="quarter" idx="5"/>
          </p:nvPr>
        </p:nvSpPr>
        <p:spPr bwMode="auto">
          <a:xfrm>
            <a:off x="5861422" y="9428583"/>
            <a:ext cx="93468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lnSpc>
                <a:spcPts val="1300"/>
              </a:lnSpc>
              <a:defRPr sz="1000">
                <a:latin typeface="Stafford" charset="0"/>
              </a:defRPr>
            </a:lvl1pPr>
          </a:lstStyle>
          <a:p>
            <a:pPr>
              <a:defRPr/>
            </a:pPr>
            <a:r>
              <a:rPr lang="de-DE"/>
              <a:t>|  </a:t>
            </a:r>
            <a:fld id="{DB97F799-B9EE-4593-B31E-728B52F69023}" type="slidenum">
              <a:rPr lang="de-DE"/>
              <a:pPr>
                <a:defRPr/>
              </a:pPr>
              <a:t>‹Nr.›</a:t>
            </a:fld>
            <a:endParaRPr lang="de-DE"/>
          </a:p>
        </p:txBody>
      </p:sp>
      <p:sp>
        <p:nvSpPr>
          <p:cNvPr id="16392" name="Rectangle 8"/>
          <p:cNvSpPr>
            <a:spLocks noChangeArrowheads="1"/>
          </p:cNvSpPr>
          <p:nvPr/>
        </p:nvSpPr>
        <p:spPr bwMode="auto">
          <a:xfrm>
            <a:off x="188824" y="420503"/>
            <a:ext cx="5356316" cy="42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nchor="ctr"/>
          <a:lstStyle/>
          <a:p>
            <a:pPr>
              <a:lnSpc>
                <a:spcPts val="1300"/>
              </a:lnSpc>
            </a:pPr>
            <a:endParaRPr lang="de-DE" sz="1000" b="1">
              <a:latin typeface="Stafford" charset="0"/>
            </a:endParaRPr>
          </a:p>
        </p:txBody>
      </p:sp>
      <p:sp>
        <p:nvSpPr>
          <p:cNvPr id="16393" name="Rectangle 9"/>
          <p:cNvSpPr>
            <a:spLocks noChangeArrowheads="1"/>
          </p:cNvSpPr>
          <p:nvPr/>
        </p:nvSpPr>
        <p:spPr bwMode="auto">
          <a:xfrm>
            <a:off x="188825" y="194742"/>
            <a:ext cx="6421600" cy="156827"/>
          </a:xfrm>
          <a:prstGeom prst="rect">
            <a:avLst/>
          </a:prstGeom>
          <a:solidFill>
            <a:srgbClr val="B5B5B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394" name="Line 10"/>
          <p:cNvSpPr>
            <a:spLocks noChangeShapeType="1"/>
          </p:cNvSpPr>
          <p:nvPr/>
        </p:nvSpPr>
        <p:spPr bwMode="auto">
          <a:xfrm>
            <a:off x="188825" y="391207"/>
            <a:ext cx="6421600" cy="0"/>
          </a:xfrm>
          <a:prstGeom prst="line">
            <a:avLst/>
          </a:prstGeom>
          <a:noFill/>
          <a:ln w="1524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395" name="Line 11"/>
          <p:cNvSpPr>
            <a:spLocks noChangeShapeType="1"/>
          </p:cNvSpPr>
          <p:nvPr/>
        </p:nvSpPr>
        <p:spPr bwMode="auto">
          <a:xfrm>
            <a:off x="188825" y="847900"/>
            <a:ext cx="6421600" cy="0"/>
          </a:xfrm>
          <a:prstGeom prst="line">
            <a:avLst/>
          </a:prstGeom>
          <a:noFill/>
          <a:ln w="762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396" name="Line 12"/>
          <p:cNvSpPr>
            <a:spLocks noChangeShapeType="1"/>
          </p:cNvSpPr>
          <p:nvPr/>
        </p:nvSpPr>
        <p:spPr bwMode="auto">
          <a:xfrm>
            <a:off x="188825" y="9428583"/>
            <a:ext cx="6421600" cy="0"/>
          </a:xfrm>
          <a:prstGeom prst="line">
            <a:avLst/>
          </a:prstGeom>
          <a:noFill/>
          <a:ln w="762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397" name="Line 14"/>
          <p:cNvSpPr>
            <a:spLocks noChangeShapeType="1"/>
          </p:cNvSpPr>
          <p:nvPr/>
        </p:nvSpPr>
        <p:spPr bwMode="auto">
          <a:xfrm>
            <a:off x="187252" y="4454924"/>
            <a:ext cx="6421599" cy="0"/>
          </a:xfrm>
          <a:prstGeom prst="line">
            <a:avLst/>
          </a:prstGeom>
          <a:noFill/>
          <a:ln w="762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898828489"/>
      </p:ext>
    </p:extLst>
  </p:cSld>
  <p:clrMap bg1="lt1" tx1="dk1" bg2="lt2" tx2="dk2" accent1="accent1" accent2="accent2" accent3="accent3" accent4="accent4" accent5="accent5" accent6="accent6" hlink="hlink" folHlink="folHlink"/>
  <p:hf hdr="0"/>
  <p:notesStyle>
    <a:lvl1pPr algn="l" rtl="0" eaLnBrk="0" fontAlgn="base" hangingPunct="0">
      <a:spcBef>
        <a:spcPct val="10000"/>
      </a:spcBef>
      <a:spcAft>
        <a:spcPct val="0"/>
      </a:spcAft>
      <a:defRPr sz="1200" kern="1200">
        <a:solidFill>
          <a:schemeClr val="tx1"/>
        </a:solidFill>
        <a:latin typeface="Bitstream Charter" charset="0"/>
        <a:ea typeface="+mn-ea"/>
        <a:cs typeface="+mn-cs"/>
      </a:defRPr>
    </a:lvl1pPr>
    <a:lvl2pPr marL="457200" algn="l" rtl="0" eaLnBrk="0" fontAlgn="base" hangingPunct="0">
      <a:spcBef>
        <a:spcPct val="10000"/>
      </a:spcBef>
      <a:spcAft>
        <a:spcPct val="0"/>
      </a:spcAft>
      <a:defRPr sz="1200" kern="1200">
        <a:solidFill>
          <a:schemeClr val="tx1"/>
        </a:solidFill>
        <a:latin typeface="Bitstream Charter" charset="0"/>
        <a:ea typeface="+mn-ea"/>
        <a:cs typeface="+mn-cs"/>
      </a:defRPr>
    </a:lvl2pPr>
    <a:lvl3pPr marL="914400" algn="l" rtl="0" eaLnBrk="0" fontAlgn="base" hangingPunct="0">
      <a:spcBef>
        <a:spcPct val="10000"/>
      </a:spcBef>
      <a:spcAft>
        <a:spcPct val="0"/>
      </a:spcAft>
      <a:defRPr sz="1200" kern="1200">
        <a:solidFill>
          <a:schemeClr val="tx1"/>
        </a:solidFill>
        <a:latin typeface="Bitstream Charter" charset="0"/>
        <a:ea typeface="+mn-ea"/>
        <a:cs typeface="+mn-cs"/>
      </a:defRPr>
    </a:lvl3pPr>
    <a:lvl4pPr marL="1371600" algn="l" rtl="0" eaLnBrk="0" fontAlgn="base" hangingPunct="0">
      <a:spcBef>
        <a:spcPct val="10000"/>
      </a:spcBef>
      <a:spcAft>
        <a:spcPct val="0"/>
      </a:spcAft>
      <a:defRPr sz="1200" kern="1200">
        <a:solidFill>
          <a:schemeClr val="tx1"/>
        </a:solidFill>
        <a:latin typeface="Bitstream Charter" charset="0"/>
        <a:ea typeface="+mn-ea"/>
        <a:cs typeface="+mn-cs"/>
      </a:defRPr>
    </a:lvl4pPr>
    <a:lvl5pPr marL="1828800" algn="l" rtl="0" eaLnBrk="0" fontAlgn="base" hangingPunct="0">
      <a:spcBef>
        <a:spcPct val="10000"/>
      </a:spcBef>
      <a:spcAft>
        <a:spcPct val="0"/>
      </a:spcAft>
      <a:defRPr sz="1200" kern="1200">
        <a:solidFill>
          <a:schemeClr val="tx1"/>
        </a:solidFill>
        <a:latin typeface="Bitstream Charte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A78D1E-DB09-4F29-9BD7-BE2F83A4E059}" type="datetime4">
              <a:rPr lang="de-DE" smtClean="0">
                <a:latin typeface="Stafford" charset="0"/>
              </a:rPr>
              <a:t>27. Mai 2020</a:t>
            </a:fld>
            <a:endParaRPr lang="de-DE">
              <a:latin typeface="Stafford" charset="0"/>
            </a:endParaRPr>
          </a:p>
        </p:txBody>
      </p:sp>
      <p:sp>
        <p:nvSpPr>
          <p:cNvPr id="17411"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atin typeface="Stafford" charset="0"/>
              </a:rPr>
              <a:t>|  </a:t>
            </a:r>
          </a:p>
        </p:txBody>
      </p:sp>
      <p:sp>
        <p:nvSpPr>
          <p:cNvPr id="17413" name="Rectangle 2"/>
          <p:cNvSpPr>
            <a:spLocks noGrp="1" noRot="1" noChangeAspect="1" noChangeArrowheads="1" noTextEdit="1"/>
          </p:cNvSpPr>
          <p:nvPr>
            <p:ph type="sldImg"/>
          </p:nvPr>
        </p:nvSpPr>
        <p:spPr>
          <a:xfrm>
            <a:off x="1166813" y="1003300"/>
            <a:ext cx="4445000" cy="3333750"/>
          </a:xfrm>
          <a:ln/>
        </p:spPr>
      </p:sp>
      <p:sp>
        <p:nvSpPr>
          <p:cNvPr id="17414" name="Rectangle 3"/>
          <p:cNvSpPr>
            <a:spLocks noGrp="1" noChangeArrowheads="1"/>
          </p:cNvSpPr>
          <p:nvPr>
            <p:ph type="body" idx="1"/>
          </p:nvPr>
        </p:nvSpPr>
        <p:spPr>
          <a:noFill/>
        </p:spPr>
        <p:txBody>
          <a:bodyPr/>
          <a:lstStyle/>
          <a:p>
            <a:pPr eaLnBrk="1" hangingPunct="1"/>
            <a:endParaRPr lang="de-DE" dirty="0"/>
          </a:p>
        </p:txBody>
      </p:sp>
      <p:sp>
        <p:nvSpPr>
          <p:cNvPr id="2" name="Foliennummernplatzhalter 1"/>
          <p:cNvSpPr>
            <a:spLocks noGrp="1"/>
          </p:cNvSpPr>
          <p:nvPr>
            <p:ph type="sldNum" sz="quarter" idx="10"/>
          </p:nvPr>
        </p:nvSpPr>
        <p:spPr/>
        <p:txBody>
          <a:bodyPr/>
          <a:lstStyle/>
          <a:p>
            <a:pPr>
              <a:defRPr/>
            </a:pPr>
            <a:r>
              <a:rPr lang="de-DE"/>
              <a:t>|  </a:t>
            </a:r>
            <a:fld id="{DB97F799-B9EE-4593-B31E-728B52F69023}" type="slidenum">
              <a:rPr lang="de-DE" smtClean="0"/>
              <a:pPr>
                <a:defRPr/>
              </a:pPr>
              <a:t>1</a:t>
            </a:fld>
            <a:endParaRPr lang="de-DE"/>
          </a:p>
        </p:txBody>
      </p:sp>
    </p:spTree>
    <p:extLst>
      <p:ext uri="{BB962C8B-B14F-4D97-AF65-F5344CB8AC3E}">
        <p14:creationId xmlns:p14="http://schemas.microsoft.com/office/powerpoint/2010/main" val="405812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a:defRPr/>
            </a:pPr>
            <a:fld id="{F518FAE6-4EFB-4D48-84B4-A2A2F460A17E}" type="datetime4">
              <a:rPr lang="de-DE" smtClean="0"/>
              <a:t>27. Mai 2020</a:t>
            </a:fld>
            <a:endParaRPr lang="de-DE"/>
          </a:p>
        </p:txBody>
      </p:sp>
      <p:sp>
        <p:nvSpPr>
          <p:cNvPr id="5" name="Fußzeilenplatzhalter 4"/>
          <p:cNvSpPr>
            <a:spLocks noGrp="1"/>
          </p:cNvSpPr>
          <p:nvPr>
            <p:ph type="ftr" sz="quarter" idx="11"/>
          </p:nvPr>
        </p:nvSpPr>
        <p:spPr/>
        <p:txBody>
          <a:bodyPr/>
          <a:lstStyle/>
          <a:p>
            <a:pPr>
              <a:defRPr/>
            </a:pPr>
            <a:r>
              <a:rPr lang="de-DE" smtClean="0"/>
              <a:t>|  </a:t>
            </a:r>
            <a:endParaRPr lang="de-DE"/>
          </a:p>
        </p:txBody>
      </p:sp>
      <p:sp>
        <p:nvSpPr>
          <p:cNvPr id="6" name="Foliennummernplatzhalter 5"/>
          <p:cNvSpPr>
            <a:spLocks noGrp="1"/>
          </p:cNvSpPr>
          <p:nvPr>
            <p:ph type="sldNum" sz="quarter" idx="12"/>
          </p:nvPr>
        </p:nvSpPr>
        <p:spPr/>
        <p:txBody>
          <a:bodyPr/>
          <a:lstStyle/>
          <a:p>
            <a:pPr>
              <a:defRPr/>
            </a:pPr>
            <a:r>
              <a:rPr lang="de-DE" smtClean="0"/>
              <a:t>|  </a:t>
            </a:r>
            <a:fld id="{DB97F799-B9EE-4593-B31E-728B52F69023}" type="slidenum">
              <a:rPr lang="de-DE" smtClean="0"/>
              <a:pPr>
                <a:defRPr/>
              </a:pPr>
              <a:t>2</a:t>
            </a:fld>
            <a:endParaRPr lang="de-DE"/>
          </a:p>
        </p:txBody>
      </p:sp>
    </p:spTree>
    <p:extLst>
      <p:ext uri="{BB962C8B-B14F-4D97-AF65-F5344CB8AC3E}">
        <p14:creationId xmlns:p14="http://schemas.microsoft.com/office/powerpoint/2010/main" val="205068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003300"/>
            <a:ext cx="4445000" cy="33337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a:defRPr/>
            </a:pPr>
            <a:fld id="{E4975D3F-CC0A-434E-98E6-B80BCBB1F9D6}" type="datetime4">
              <a:rPr lang="de-DE" smtClean="0"/>
              <a:t>27. Mai 2020</a:t>
            </a:fld>
            <a:endParaRPr lang="de-DE"/>
          </a:p>
        </p:txBody>
      </p:sp>
      <p:sp>
        <p:nvSpPr>
          <p:cNvPr id="5" name="Fußzeilenplatzhalter 4"/>
          <p:cNvSpPr>
            <a:spLocks noGrp="1"/>
          </p:cNvSpPr>
          <p:nvPr>
            <p:ph type="ftr" sz="quarter" idx="11"/>
          </p:nvPr>
        </p:nvSpPr>
        <p:spPr/>
        <p:txBody>
          <a:bodyPr/>
          <a:lstStyle/>
          <a:p>
            <a:pPr>
              <a:defRPr/>
            </a:pPr>
            <a:r>
              <a:rPr lang="de-DE" smtClean="0"/>
              <a:t>|  </a:t>
            </a:r>
            <a:endParaRPr lang="de-DE"/>
          </a:p>
        </p:txBody>
      </p:sp>
      <p:sp>
        <p:nvSpPr>
          <p:cNvPr id="6" name="Foliennummernplatzhalter 5"/>
          <p:cNvSpPr>
            <a:spLocks noGrp="1"/>
          </p:cNvSpPr>
          <p:nvPr>
            <p:ph type="sldNum" sz="quarter" idx="12"/>
          </p:nvPr>
        </p:nvSpPr>
        <p:spPr/>
        <p:txBody>
          <a:bodyPr/>
          <a:lstStyle/>
          <a:p>
            <a:pPr>
              <a:defRPr/>
            </a:pPr>
            <a:r>
              <a:rPr lang="de-DE" smtClean="0"/>
              <a:t>|  </a:t>
            </a:r>
            <a:fld id="{DB97F799-B9EE-4593-B31E-728B52F69023}" type="slidenum">
              <a:rPr lang="de-DE" smtClean="0"/>
              <a:pPr>
                <a:defRPr/>
              </a:pPr>
              <a:t>11</a:t>
            </a:fld>
            <a:endParaRPr lang="de-DE"/>
          </a:p>
        </p:txBody>
      </p:sp>
    </p:spTree>
    <p:extLst>
      <p:ext uri="{BB962C8B-B14F-4D97-AF65-F5344CB8AC3E}">
        <p14:creationId xmlns:p14="http://schemas.microsoft.com/office/powerpoint/2010/main" val="1424992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003300"/>
            <a:ext cx="4445000" cy="33337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a:defRPr/>
            </a:pPr>
            <a:fld id="{3D9B2B5F-0807-49DC-9B16-95EB90AF56A6}" type="datetime4">
              <a:rPr lang="de-DE" smtClean="0"/>
              <a:t>27. Mai 2020</a:t>
            </a:fld>
            <a:endParaRPr lang="de-DE"/>
          </a:p>
        </p:txBody>
      </p:sp>
      <p:sp>
        <p:nvSpPr>
          <p:cNvPr id="5" name="Fußzeilenplatzhalter 4"/>
          <p:cNvSpPr>
            <a:spLocks noGrp="1"/>
          </p:cNvSpPr>
          <p:nvPr>
            <p:ph type="ftr" sz="quarter" idx="11"/>
          </p:nvPr>
        </p:nvSpPr>
        <p:spPr/>
        <p:txBody>
          <a:bodyPr/>
          <a:lstStyle/>
          <a:p>
            <a:pPr>
              <a:defRPr/>
            </a:pPr>
            <a:r>
              <a:rPr lang="de-DE" smtClean="0"/>
              <a:t>|  </a:t>
            </a:r>
            <a:endParaRPr lang="de-DE"/>
          </a:p>
        </p:txBody>
      </p:sp>
      <p:sp>
        <p:nvSpPr>
          <p:cNvPr id="6" name="Foliennummernplatzhalter 5"/>
          <p:cNvSpPr>
            <a:spLocks noGrp="1"/>
          </p:cNvSpPr>
          <p:nvPr>
            <p:ph type="sldNum" sz="quarter" idx="12"/>
          </p:nvPr>
        </p:nvSpPr>
        <p:spPr/>
        <p:txBody>
          <a:bodyPr/>
          <a:lstStyle/>
          <a:p>
            <a:pPr>
              <a:defRPr/>
            </a:pPr>
            <a:r>
              <a:rPr lang="de-DE" smtClean="0"/>
              <a:t>|  </a:t>
            </a:r>
            <a:fld id="{DB97F799-B9EE-4593-B31E-728B52F69023}" type="slidenum">
              <a:rPr lang="de-DE" smtClean="0"/>
              <a:pPr>
                <a:defRPr/>
              </a:pPr>
              <a:t>12</a:t>
            </a:fld>
            <a:endParaRPr lang="de-DE"/>
          </a:p>
        </p:txBody>
      </p:sp>
    </p:spTree>
    <p:extLst>
      <p:ext uri="{BB962C8B-B14F-4D97-AF65-F5344CB8AC3E}">
        <p14:creationId xmlns:p14="http://schemas.microsoft.com/office/powerpoint/2010/main" val="3863730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a:defRPr/>
            </a:pPr>
            <a:fld id="{F518FAE6-4EFB-4D48-84B4-A2A2F460A17E}" type="datetime4">
              <a:rPr lang="de-DE" smtClean="0"/>
              <a:t>27. Mai 2020</a:t>
            </a:fld>
            <a:endParaRPr lang="de-DE"/>
          </a:p>
        </p:txBody>
      </p:sp>
      <p:sp>
        <p:nvSpPr>
          <p:cNvPr id="5" name="Fußzeilenplatzhalter 4"/>
          <p:cNvSpPr>
            <a:spLocks noGrp="1"/>
          </p:cNvSpPr>
          <p:nvPr>
            <p:ph type="ftr" sz="quarter" idx="11"/>
          </p:nvPr>
        </p:nvSpPr>
        <p:spPr/>
        <p:txBody>
          <a:bodyPr/>
          <a:lstStyle/>
          <a:p>
            <a:pPr>
              <a:defRPr/>
            </a:pPr>
            <a:r>
              <a:rPr lang="de-DE" smtClean="0"/>
              <a:t>|  </a:t>
            </a:r>
            <a:endParaRPr lang="de-DE"/>
          </a:p>
        </p:txBody>
      </p:sp>
      <p:sp>
        <p:nvSpPr>
          <p:cNvPr id="6" name="Foliennummernplatzhalter 5"/>
          <p:cNvSpPr>
            <a:spLocks noGrp="1"/>
          </p:cNvSpPr>
          <p:nvPr>
            <p:ph type="sldNum" sz="quarter" idx="12"/>
          </p:nvPr>
        </p:nvSpPr>
        <p:spPr/>
        <p:txBody>
          <a:bodyPr/>
          <a:lstStyle/>
          <a:p>
            <a:pPr>
              <a:defRPr/>
            </a:pPr>
            <a:r>
              <a:rPr lang="de-DE" smtClean="0"/>
              <a:t>|  </a:t>
            </a:r>
            <a:fld id="{DB97F799-B9EE-4593-B31E-728B52F69023}" type="slidenum">
              <a:rPr lang="de-DE" smtClean="0"/>
              <a:pPr>
                <a:defRPr/>
              </a:pPr>
              <a:t>13</a:t>
            </a:fld>
            <a:endParaRPr lang="de-DE"/>
          </a:p>
        </p:txBody>
      </p:sp>
    </p:spTree>
    <p:extLst>
      <p:ext uri="{BB962C8B-B14F-4D97-AF65-F5344CB8AC3E}">
        <p14:creationId xmlns:p14="http://schemas.microsoft.com/office/powerpoint/2010/main" val="689777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a:defRPr/>
            </a:pPr>
            <a:fld id="{F518FAE6-4EFB-4D48-84B4-A2A2F460A17E}" type="datetime4">
              <a:rPr lang="de-DE" smtClean="0"/>
              <a:t>27. Mai 2020</a:t>
            </a:fld>
            <a:endParaRPr lang="de-DE"/>
          </a:p>
        </p:txBody>
      </p:sp>
      <p:sp>
        <p:nvSpPr>
          <p:cNvPr id="5" name="Fußzeilenplatzhalter 4"/>
          <p:cNvSpPr>
            <a:spLocks noGrp="1"/>
          </p:cNvSpPr>
          <p:nvPr>
            <p:ph type="ftr" sz="quarter" idx="11"/>
          </p:nvPr>
        </p:nvSpPr>
        <p:spPr/>
        <p:txBody>
          <a:bodyPr/>
          <a:lstStyle/>
          <a:p>
            <a:pPr>
              <a:defRPr/>
            </a:pPr>
            <a:r>
              <a:rPr lang="de-DE" smtClean="0"/>
              <a:t>|  </a:t>
            </a:r>
            <a:endParaRPr lang="de-DE"/>
          </a:p>
        </p:txBody>
      </p:sp>
      <p:sp>
        <p:nvSpPr>
          <p:cNvPr id="6" name="Foliennummernplatzhalter 5"/>
          <p:cNvSpPr>
            <a:spLocks noGrp="1"/>
          </p:cNvSpPr>
          <p:nvPr>
            <p:ph type="sldNum" sz="quarter" idx="12"/>
          </p:nvPr>
        </p:nvSpPr>
        <p:spPr/>
        <p:txBody>
          <a:bodyPr/>
          <a:lstStyle/>
          <a:p>
            <a:pPr>
              <a:defRPr/>
            </a:pPr>
            <a:r>
              <a:rPr lang="de-DE" smtClean="0"/>
              <a:t>|  </a:t>
            </a:r>
            <a:fld id="{DB97F799-B9EE-4593-B31E-728B52F69023}" type="slidenum">
              <a:rPr lang="de-DE" smtClean="0"/>
              <a:pPr>
                <a:defRPr/>
              </a:pPr>
              <a:t>15</a:t>
            </a:fld>
            <a:endParaRPr lang="de-DE"/>
          </a:p>
        </p:txBody>
      </p:sp>
    </p:spTree>
    <p:extLst>
      <p:ext uri="{BB962C8B-B14F-4D97-AF65-F5344CB8AC3E}">
        <p14:creationId xmlns:p14="http://schemas.microsoft.com/office/powerpoint/2010/main" val="54522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a:defRPr/>
            </a:pPr>
            <a:fld id="{F518FAE6-4EFB-4D48-84B4-A2A2F460A17E}" type="datetime4">
              <a:rPr lang="de-DE" smtClean="0"/>
              <a:t>27. Mai 2020</a:t>
            </a:fld>
            <a:endParaRPr lang="de-DE"/>
          </a:p>
        </p:txBody>
      </p:sp>
      <p:sp>
        <p:nvSpPr>
          <p:cNvPr id="5" name="Fußzeilenplatzhalter 4"/>
          <p:cNvSpPr>
            <a:spLocks noGrp="1"/>
          </p:cNvSpPr>
          <p:nvPr>
            <p:ph type="ftr" sz="quarter" idx="11"/>
          </p:nvPr>
        </p:nvSpPr>
        <p:spPr/>
        <p:txBody>
          <a:bodyPr/>
          <a:lstStyle/>
          <a:p>
            <a:pPr>
              <a:defRPr/>
            </a:pPr>
            <a:r>
              <a:rPr lang="de-DE" smtClean="0"/>
              <a:t>|  </a:t>
            </a:r>
            <a:endParaRPr lang="de-DE"/>
          </a:p>
        </p:txBody>
      </p:sp>
      <p:sp>
        <p:nvSpPr>
          <p:cNvPr id="6" name="Foliennummernplatzhalter 5"/>
          <p:cNvSpPr>
            <a:spLocks noGrp="1"/>
          </p:cNvSpPr>
          <p:nvPr>
            <p:ph type="sldNum" sz="quarter" idx="12"/>
          </p:nvPr>
        </p:nvSpPr>
        <p:spPr/>
        <p:txBody>
          <a:bodyPr/>
          <a:lstStyle/>
          <a:p>
            <a:pPr>
              <a:defRPr/>
            </a:pPr>
            <a:r>
              <a:rPr lang="de-DE" smtClean="0"/>
              <a:t>|  </a:t>
            </a:r>
            <a:fld id="{DB97F799-B9EE-4593-B31E-728B52F69023}" type="slidenum">
              <a:rPr lang="de-DE" smtClean="0"/>
              <a:pPr>
                <a:defRPr/>
              </a:pPr>
              <a:t>18</a:t>
            </a:fld>
            <a:endParaRPr lang="de-DE"/>
          </a:p>
        </p:txBody>
      </p:sp>
    </p:spTree>
    <p:extLst>
      <p:ext uri="{BB962C8B-B14F-4D97-AF65-F5344CB8AC3E}">
        <p14:creationId xmlns:p14="http://schemas.microsoft.com/office/powerpoint/2010/main" val="257538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923925"/>
            <a:ext cx="4095750" cy="3071813"/>
          </a:xfrm>
        </p:spPr>
      </p:sp>
      <p:sp>
        <p:nvSpPr>
          <p:cNvPr id="3" name="Notizenplatzhalter 2"/>
          <p:cNvSpPr>
            <a:spLocks noGrp="1"/>
          </p:cNvSpPr>
          <p:nvPr>
            <p:ph type="body" idx="1"/>
          </p:nvPr>
        </p:nvSpPr>
        <p:spPr/>
        <p:txBody>
          <a:bodyPr/>
          <a:lstStyle/>
          <a:p>
            <a:r>
              <a:rPr lang="de-DE" dirty="0"/>
              <a:t>Forschung wurde 2018 zu XY % durch Drittmittel</a:t>
            </a:r>
            <a:r>
              <a:rPr lang="de-DE" baseline="0" dirty="0"/>
              <a:t> finanziert. Mittelvergabe meist an Vorgaben geknüpft.</a:t>
            </a:r>
            <a:endParaRPr lang="de-DE" dirty="0"/>
          </a:p>
        </p:txBody>
      </p:sp>
      <p:sp>
        <p:nvSpPr>
          <p:cNvPr id="4" name="Datumsplatzhalter 3"/>
          <p:cNvSpPr>
            <a:spLocks noGrp="1"/>
          </p:cNvSpPr>
          <p:nvPr>
            <p:ph type="dt" idx="10"/>
          </p:nvPr>
        </p:nvSpPr>
        <p:spPr/>
        <p:txBody>
          <a:bodyPr/>
          <a:lstStyle/>
          <a:p>
            <a:pPr>
              <a:defRPr/>
            </a:pPr>
            <a:fld id="{00B4B5CF-9925-4019-B7AA-32846E37A92E}" type="datetime4">
              <a:rPr lang="de-DE" smtClean="0"/>
              <a:t>27. Mai 2020</a:t>
            </a:fld>
            <a:endParaRPr lang="de-DE"/>
          </a:p>
        </p:txBody>
      </p:sp>
      <p:sp>
        <p:nvSpPr>
          <p:cNvPr id="5" name="Fußzeilenplatzhalter 4"/>
          <p:cNvSpPr>
            <a:spLocks noGrp="1"/>
          </p:cNvSpPr>
          <p:nvPr>
            <p:ph type="ftr" sz="quarter" idx="11"/>
          </p:nvPr>
        </p:nvSpPr>
        <p:spPr/>
        <p:txBody>
          <a:bodyPr/>
          <a:lstStyle/>
          <a:p>
            <a:pPr>
              <a:defRPr/>
            </a:pPr>
            <a:r>
              <a:rPr lang="de-DE"/>
              <a:t>|  </a:t>
            </a:r>
          </a:p>
        </p:txBody>
      </p:sp>
      <p:sp>
        <p:nvSpPr>
          <p:cNvPr id="6" name="Foliennummernplatzhalter 5"/>
          <p:cNvSpPr>
            <a:spLocks noGrp="1"/>
          </p:cNvSpPr>
          <p:nvPr>
            <p:ph type="sldNum" sz="quarter" idx="12"/>
          </p:nvPr>
        </p:nvSpPr>
        <p:spPr/>
        <p:txBody>
          <a:bodyPr/>
          <a:lstStyle/>
          <a:p>
            <a:pPr>
              <a:defRPr/>
            </a:pPr>
            <a:r>
              <a:rPr lang="de-DE"/>
              <a:t>|  </a:t>
            </a:r>
            <a:fld id="{DB97F799-B9EE-4593-B31E-728B52F69023}" type="slidenum">
              <a:rPr lang="de-DE" smtClean="0"/>
              <a:pPr>
                <a:defRPr/>
              </a:pPr>
              <a:t>33</a:t>
            </a:fld>
            <a:endParaRPr lang="de-DE"/>
          </a:p>
        </p:txBody>
      </p:sp>
    </p:spTree>
    <p:extLst>
      <p:ext uri="{BB962C8B-B14F-4D97-AF65-F5344CB8AC3E}">
        <p14:creationId xmlns:p14="http://schemas.microsoft.com/office/powerpoint/2010/main" val="3757244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003300"/>
            <a:ext cx="4445000" cy="33337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a:defRPr/>
            </a:pPr>
            <a:fld id="{5FD34239-2068-47C6-9EFA-64D9B9CC4777}" type="datetime4">
              <a:rPr lang="de-DE" smtClean="0"/>
              <a:t>27. Mai 2020</a:t>
            </a:fld>
            <a:endParaRPr lang="de-DE"/>
          </a:p>
        </p:txBody>
      </p:sp>
      <p:sp>
        <p:nvSpPr>
          <p:cNvPr id="5" name="Fußzeilenplatzhalter 4"/>
          <p:cNvSpPr>
            <a:spLocks noGrp="1"/>
          </p:cNvSpPr>
          <p:nvPr>
            <p:ph type="ftr" sz="quarter" idx="11"/>
          </p:nvPr>
        </p:nvSpPr>
        <p:spPr/>
        <p:txBody>
          <a:bodyPr/>
          <a:lstStyle/>
          <a:p>
            <a:pPr>
              <a:defRPr/>
            </a:pPr>
            <a:r>
              <a:rPr lang="de-DE"/>
              <a:t>|  </a:t>
            </a:r>
          </a:p>
        </p:txBody>
      </p:sp>
      <p:sp>
        <p:nvSpPr>
          <p:cNvPr id="6" name="Foliennummernplatzhalter 5"/>
          <p:cNvSpPr>
            <a:spLocks noGrp="1"/>
          </p:cNvSpPr>
          <p:nvPr>
            <p:ph type="sldNum" sz="quarter" idx="12"/>
          </p:nvPr>
        </p:nvSpPr>
        <p:spPr/>
        <p:txBody>
          <a:bodyPr/>
          <a:lstStyle/>
          <a:p>
            <a:pPr>
              <a:defRPr/>
            </a:pPr>
            <a:r>
              <a:rPr lang="de-DE"/>
              <a:t>|  </a:t>
            </a:r>
            <a:fld id="{DB97F799-B9EE-4593-B31E-728B52F69023}" type="slidenum">
              <a:rPr lang="de-DE" smtClean="0"/>
              <a:pPr>
                <a:defRPr/>
              </a:pPr>
              <a:t>36</a:t>
            </a:fld>
            <a:endParaRPr lang="de-DE"/>
          </a:p>
        </p:txBody>
      </p:sp>
    </p:spTree>
    <p:extLst>
      <p:ext uri="{BB962C8B-B14F-4D97-AF65-F5344CB8AC3E}">
        <p14:creationId xmlns:p14="http://schemas.microsoft.com/office/powerpoint/2010/main" val="651319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256212" y="368804"/>
            <a:ext cx="8642350" cy="2089150"/>
          </a:xfrm>
          <a:prstGeom prst="rect">
            <a:avLst/>
          </a:prstGeom>
          <a:solidFill>
            <a:srgbClr val="009D8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de-DE"/>
          </a:p>
        </p:txBody>
      </p:sp>
      <p:sp>
        <p:nvSpPr>
          <p:cNvPr id="5" name="Rectangle 8"/>
          <p:cNvSpPr>
            <a:spLocks noChangeArrowheads="1"/>
          </p:cNvSpPr>
          <p:nvPr/>
        </p:nvSpPr>
        <p:spPr bwMode="auto">
          <a:xfrm>
            <a:off x="250825" y="196850"/>
            <a:ext cx="8642350" cy="144463"/>
          </a:xfrm>
          <a:prstGeom prst="rect">
            <a:avLst/>
          </a:prstGeom>
          <a:solidFill>
            <a:srgbClr val="009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6" name="Picture 9" descr="tud_logo"/>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7172325" y="657225"/>
            <a:ext cx="18732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5"/>
          <p:cNvSpPr>
            <a:spLocks noChangeShapeType="1"/>
          </p:cNvSpPr>
          <p:nvPr/>
        </p:nvSpPr>
        <p:spPr bwMode="auto">
          <a:xfrm>
            <a:off x="252413" y="6237288"/>
            <a:ext cx="8640762"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 name="Rectangle 18"/>
          <p:cNvSpPr>
            <a:spLocks noChangeArrowheads="1"/>
          </p:cNvSpPr>
          <p:nvPr/>
        </p:nvSpPr>
        <p:spPr bwMode="auto">
          <a:xfrm>
            <a:off x="250825" y="360363"/>
            <a:ext cx="8640763" cy="14287"/>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 name="Rectangle 19"/>
          <p:cNvSpPr>
            <a:spLocks noChangeArrowheads="1"/>
          </p:cNvSpPr>
          <p:nvPr/>
        </p:nvSpPr>
        <p:spPr bwMode="auto">
          <a:xfrm>
            <a:off x="250825" y="2457450"/>
            <a:ext cx="8640763" cy="7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 name="Line 20"/>
          <p:cNvSpPr>
            <a:spLocks noChangeShapeType="1"/>
          </p:cNvSpPr>
          <p:nvPr userDrawn="1"/>
        </p:nvSpPr>
        <p:spPr bwMode="auto">
          <a:xfrm>
            <a:off x="252413" y="2457450"/>
            <a:ext cx="8640762"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11" name="Grafik 1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1438" y="6310313"/>
            <a:ext cx="120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358775" y="692150"/>
            <a:ext cx="6734175" cy="577850"/>
          </a:xfrm>
        </p:spPr>
        <p:txBody>
          <a:bodyPr anchor="t"/>
          <a:lstStyle>
            <a:lvl1pPr>
              <a:defRPr sz="3600">
                <a:solidFill>
                  <a:schemeClr val="bg1"/>
                </a:solidFill>
              </a:defRPr>
            </a:lvl1pPr>
          </a:lstStyle>
          <a:p>
            <a:pPr lvl="0"/>
            <a:r>
              <a:rPr lang="de-DE" noProof="0" dirty="0"/>
              <a:t>Titelmasterformat durch Klicken bearbeiten</a:t>
            </a:r>
          </a:p>
        </p:txBody>
      </p:sp>
      <p:sp>
        <p:nvSpPr>
          <p:cNvPr id="87044" name="Rectangle 4"/>
          <p:cNvSpPr>
            <a:spLocks noGrp="1" noChangeArrowheads="1"/>
          </p:cNvSpPr>
          <p:nvPr>
            <p:ph type="subTitle" idx="1"/>
          </p:nvPr>
        </p:nvSpPr>
        <p:spPr>
          <a:xfrm>
            <a:off x="358775" y="1449388"/>
            <a:ext cx="6734175" cy="944562"/>
          </a:xfrm>
        </p:spPr>
        <p:txBody>
          <a:bodyPr lIns="0" tIns="0" rIns="0" bIns="0"/>
          <a:lstStyle>
            <a:lvl1pPr marL="0" indent="0">
              <a:spcBef>
                <a:spcPct val="0"/>
              </a:spcBef>
              <a:buFont typeface="Wingdings" charset="2"/>
              <a:buNone/>
              <a:defRPr b="1">
                <a:solidFill>
                  <a:schemeClr val="bg1"/>
                </a:solidFill>
              </a:defRPr>
            </a:lvl1pPr>
          </a:lstStyle>
          <a:p>
            <a:pPr lvl="0"/>
            <a:r>
              <a:rPr lang="de-DE" noProof="0" dirty="0"/>
              <a:t>Formatvorlage des </a:t>
            </a:r>
          </a:p>
          <a:p>
            <a:pPr lvl="0"/>
            <a:r>
              <a:rPr lang="de-DE" noProof="0" dirty="0"/>
              <a:t>Untertitelmasters durch </a:t>
            </a:r>
          </a:p>
          <a:p>
            <a:pPr lvl="0"/>
            <a:r>
              <a:rPr lang="de-DE" noProof="0" dirty="0"/>
              <a:t>Klicken bearbeiten</a:t>
            </a:r>
          </a:p>
        </p:txBody>
      </p:sp>
      <p:sp>
        <p:nvSpPr>
          <p:cNvPr id="12" name="Rectangle 17"/>
          <p:cNvSpPr>
            <a:spLocks noGrp="1" noChangeArrowheads="1"/>
          </p:cNvSpPr>
          <p:nvPr>
            <p:ph type="ftr" sz="quarter" idx="10"/>
          </p:nvPr>
        </p:nvSpPr>
        <p:spPr>
          <a:xfrm>
            <a:off x="250825" y="6437313"/>
            <a:ext cx="6413449" cy="231775"/>
          </a:xfrm>
        </p:spPr>
        <p:txBody>
          <a:bodyPr/>
          <a:lstStyle>
            <a:lvl1pPr>
              <a:defRPr/>
            </a:lvl1pPr>
          </a:lstStyle>
          <a:p>
            <a:pPr>
              <a:defRPr/>
            </a:pPr>
            <a:r>
              <a:rPr lang="de-DE" smtClean="0"/>
              <a:t>19.11.2019 | ULB Darmstadt | Team Digitales Publizieren </a:t>
            </a:r>
            <a:endParaRPr lang="de-DE" dirty="0"/>
          </a:p>
        </p:txBody>
      </p:sp>
    </p:spTree>
    <p:extLst>
      <p:ext uri="{BB962C8B-B14F-4D97-AF65-F5344CB8AC3E}">
        <p14:creationId xmlns:p14="http://schemas.microsoft.com/office/powerpoint/2010/main" val="1331764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pPr>
              <a:defRPr/>
            </a:pPr>
            <a:r>
              <a:rPr lang="de-DE" smtClean="0"/>
              <a:t>14.05.2019 | ULB Darmstadt | Angela Hammer, Nicole Rosenke</a:t>
            </a:r>
            <a:endParaRPr lang="de-DE" dirty="0"/>
          </a:p>
        </p:txBody>
      </p:sp>
    </p:spTree>
    <p:extLst>
      <p:ext uri="{BB962C8B-B14F-4D97-AF65-F5344CB8AC3E}">
        <p14:creationId xmlns:p14="http://schemas.microsoft.com/office/powerpoint/2010/main" val="3708142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8" y="488950"/>
            <a:ext cx="2159000" cy="56038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50825" y="488950"/>
            <a:ext cx="6329363" cy="56038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pPr>
              <a:defRPr/>
            </a:pPr>
            <a:r>
              <a:rPr lang="de-DE" smtClean="0"/>
              <a:t>14.05.2019 | ULB Darmstadt | Angela Hammer, Nicole Rosenke</a:t>
            </a:r>
            <a:endParaRPr lang="de-DE"/>
          </a:p>
        </p:txBody>
      </p:sp>
    </p:spTree>
    <p:extLst>
      <p:ext uri="{BB962C8B-B14F-4D97-AF65-F5344CB8AC3E}">
        <p14:creationId xmlns:p14="http://schemas.microsoft.com/office/powerpoint/2010/main" val="3713203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58775" y="488950"/>
            <a:ext cx="6877050" cy="838200"/>
          </a:xfrm>
        </p:spPr>
        <p:txBody>
          <a:bodyPr/>
          <a:lstStyle/>
          <a:p>
            <a:r>
              <a:rPr lang="de-DE"/>
              <a:t>Titelmasterformat durch Klicken bearbeiten</a:t>
            </a:r>
          </a:p>
        </p:txBody>
      </p:sp>
      <p:sp>
        <p:nvSpPr>
          <p:cNvPr id="3" name="Textplatzhalter 2"/>
          <p:cNvSpPr>
            <a:spLocks noGrp="1"/>
          </p:cNvSpPr>
          <p:nvPr>
            <p:ph type="body" sz="half" idx="1"/>
          </p:nvPr>
        </p:nvSpPr>
        <p:spPr>
          <a:xfrm>
            <a:off x="250825" y="1592263"/>
            <a:ext cx="4243388" cy="45005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6613" y="1592263"/>
            <a:ext cx="4244975" cy="2173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6613" y="3917950"/>
            <a:ext cx="4244975" cy="21748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10"/>
          </p:nvPr>
        </p:nvSpPr>
        <p:spPr/>
        <p:txBody>
          <a:bodyPr/>
          <a:lstStyle>
            <a:lvl1pPr>
              <a:defRPr/>
            </a:lvl1pPr>
          </a:lstStyle>
          <a:p>
            <a:pPr>
              <a:defRPr/>
            </a:pPr>
            <a:r>
              <a:rPr lang="de-DE" smtClean="0"/>
              <a:t>14.05.2019 | ULB Darmstadt | Angela Hammer, Nicole Rosenke</a:t>
            </a:r>
            <a:endParaRPr lang="de-DE" dirty="0"/>
          </a:p>
        </p:txBody>
      </p:sp>
    </p:spTree>
    <p:extLst>
      <p:ext uri="{BB962C8B-B14F-4D97-AF65-F5344CB8AC3E}">
        <p14:creationId xmlns:p14="http://schemas.microsoft.com/office/powerpoint/2010/main" val="8164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40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Inhaltsplatzhalter 2"/>
          <p:cNvSpPr>
            <a:spLocks noGrp="1"/>
          </p:cNvSpPr>
          <p:nvPr>
            <p:ph idx="1"/>
          </p:nvPr>
        </p:nvSpPr>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a:lstStyle>
            <a:lvl1pPr>
              <a:defRPr/>
            </a:lvl1pPr>
          </a:lstStyle>
          <a:p>
            <a:pPr>
              <a:defRPr/>
            </a:pPr>
            <a:r>
              <a:rPr lang="de-DE" smtClean="0"/>
              <a:t>19.11.2019 | ULB Darmstadt | Team Digitales Publizieren </a:t>
            </a:r>
            <a:endParaRPr lang="de-DE" dirty="0"/>
          </a:p>
        </p:txBody>
      </p:sp>
    </p:spTree>
    <p:extLst>
      <p:ext uri="{BB962C8B-B14F-4D97-AF65-F5344CB8AC3E}">
        <p14:creationId xmlns:p14="http://schemas.microsoft.com/office/powerpoint/2010/main" val="1027909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pPr>
              <a:defRPr/>
            </a:pPr>
            <a:r>
              <a:rPr lang="de-DE" smtClean="0"/>
              <a:t>14.05.2019 | ULB Darmstadt | Angela Hammer, Nicole Rosenke</a:t>
            </a:r>
            <a:endParaRPr lang="de-DE"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4274" y="6274950"/>
            <a:ext cx="857352" cy="578192"/>
          </a:xfrm>
          <a:prstGeom prst="rect">
            <a:avLst/>
          </a:prstGeom>
        </p:spPr>
      </p:pic>
    </p:spTree>
    <p:extLst>
      <p:ext uri="{BB962C8B-B14F-4D97-AF65-F5344CB8AC3E}">
        <p14:creationId xmlns:p14="http://schemas.microsoft.com/office/powerpoint/2010/main" val="406585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sz="half" idx="1"/>
          </p:nvPr>
        </p:nvSpPr>
        <p:spPr>
          <a:xfrm>
            <a:off x="250825" y="1592263"/>
            <a:ext cx="424338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6613" y="1592263"/>
            <a:ext cx="424497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pPr>
              <a:defRPr/>
            </a:pPr>
            <a:r>
              <a:rPr lang="de-DE" smtClean="0"/>
              <a:t>14.05.2019 | ULB Darmstadt | Angela Hammer, Nicole Rosenke</a:t>
            </a:r>
            <a:endParaRPr lang="de-DE" dirty="0"/>
          </a:p>
        </p:txBody>
      </p:sp>
    </p:spTree>
    <p:extLst>
      <p:ext uri="{BB962C8B-B14F-4D97-AF65-F5344CB8AC3E}">
        <p14:creationId xmlns:p14="http://schemas.microsoft.com/office/powerpoint/2010/main" val="368364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pPr>
              <a:defRPr/>
            </a:pPr>
            <a:r>
              <a:rPr lang="de-DE" smtClean="0"/>
              <a:t>14.05.2019 | ULB Darmstadt | Angela Hammer, Nicole Rosenke</a:t>
            </a:r>
            <a:endParaRPr lang="de-DE" dirty="0"/>
          </a:p>
        </p:txBody>
      </p:sp>
    </p:spTree>
    <p:extLst>
      <p:ext uri="{BB962C8B-B14F-4D97-AF65-F5344CB8AC3E}">
        <p14:creationId xmlns:p14="http://schemas.microsoft.com/office/powerpoint/2010/main" val="114961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pPr>
              <a:defRPr/>
            </a:pPr>
            <a:r>
              <a:rPr lang="de-DE" smtClean="0"/>
              <a:t>14.05.2019 | ULB Darmstadt | Angela Hammer, Nicole Rosenke</a:t>
            </a:r>
            <a:endParaRPr lang="de-DE" dirty="0"/>
          </a:p>
        </p:txBody>
      </p:sp>
    </p:spTree>
    <p:extLst>
      <p:ext uri="{BB962C8B-B14F-4D97-AF65-F5344CB8AC3E}">
        <p14:creationId xmlns:p14="http://schemas.microsoft.com/office/powerpoint/2010/main" val="77131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pPr>
              <a:defRPr/>
            </a:pPr>
            <a:r>
              <a:rPr lang="de-DE" smtClean="0"/>
              <a:t>14.05.2019 | ULB Darmstadt | Angela Hammer, Nicole Rosenke</a:t>
            </a:r>
            <a:endParaRPr lang="de-DE"/>
          </a:p>
        </p:txBody>
      </p:sp>
    </p:spTree>
    <p:extLst>
      <p:ext uri="{BB962C8B-B14F-4D97-AF65-F5344CB8AC3E}">
        <p14:creationId xmlns:p14="http://schemas.microsoft.com/office/powerpoint/2010/main" val="344997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pPr>
              <a:defRPr/>
            </a:pPr>
            <a:r>
              <a:rPr lang="de-DE" smtClean="0"/>
              <a:t>14.05.2019 | ULB Darmstadt | Angela Hammer, Nicole Rosenke</a:t>
            </a:r>
            <a:endParaRPr lang="de-DE" dirty="0"/>
          </a:p>
        </p:txBody>
      </p:sp>
    </p:spTree>
    <p:extLst>
      <p:ext uri="{BB962C8B-B14F-4D97-AF65-F5344CB8AC3E}">
        <p14:creationId xmlns:p14="http://schemas.microsoft.com/office/powerpoint/2010/main" val="222365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pPr>
              <a:defRPr/>
            </a:pPr>
            <a:r>
              <a:rPr lang="de-DE" smtClean="0"/>
              <a:t>14.05.2019 | ULB Darmstadt | Angela Hammer, Nicole Rosenke</a:t>
            </a:r>
            <a:endParaRPr lang="de-DE" dirty="0"/>
          </a:p>
        </p:txBody>
      </p:sp>
    </p:spTree>
    <p:extLst>
      <p:ext uri="{BB962C8B-B14F-4D97-AF65-F5344CB8AC3E}">
        <p14:creationId xmlns:p14="http://schemas.microsoft.com/office/powerpoint/2010/main" val="1408351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250825" y="368300"/>
            <a:ext cx="8642350" cy="1081088"/>
          </a:xfrm>
          <a:prstGeom prst="rect">
            <a:avLst/>
          </a:prstGeom>
          <a:noFill/>
          <a:ln>
            <a:noFill/>
          </a:ln>
          <a:effectLst/>
          <a:extLst>
            <a:ext uri="{909E8E84-426E-40DD-AFC4-6F175D3DCCD1}">
              <a14:hiddenFill xmlns:a14="http://schemas.microsoft.com/office/drawing/2010/main">
                <a:solidFill>
                  <a:srgbClr val="E950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7" name="Rectangle 2"/>
          <p:cNvSpPr>
            <a:spLocks noGrp="1" noChangeArrowheads="1"/>
          </p:cNvSpPr>
          <p:nvPr>
            <p:ph type="title"/>
          </p:nvPr>
        </p:nvSpPr>
        <p:spPr bwMode="auto">
          <a:xfrm>
            <a:off x="358775" y="488950"/>
            <a:ext cx="68770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e-DE"/>
              <a:t>Titelmasterformat durch Klicken bearbeiten</a:t>
            </a:r>
          </a:p>
        </p:txBody>
      </p:sp>
      <p:sp>
        <p:nvSpPr>
          <p:cNvPr id="1028" name="Rectangle 3"/>
          <p:cNvSpPr>
            <a:spLocks noGrp="1" noChangeArrowheads="1"/>
          </p:cNvSpPr>
          <p:nvPr>
            <p:ph type="body" idx="1"/>
          </p:nvPr>
        </p:nvSpPr>
        <p:spPr bwMode="auto">
          <a:xfrm>
            <a:off x="250825" y="1592263"/>
            <a:ext cx="8640763" cy="450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9" name="Rectangle 5"/>
          <p:cNvSpPr>
            <a:spLocks noGrp="1" noChangeArrowheads="1"/>
          </p:cNvSpPr>
          <p:nvPr>
            <p:ph type="ftr" sz="quarter" idx="3"/>
          </p:nvPr>
        </p:nvSpPr>
        <p:spPr bwMode="auto">
          <a:xfrm>
            <a:off x="250825" y="6437313"/>
            <a:ext cx="72009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latin typeface="+mn-lt"/>
              </a:defRPr>
            </a:lvl1pPr>
          </a:lstStyle>
          <a:p>
            <a:pPr>
              <a:defRPr/>
            </a:pPr>
            <a:r>
              <a:rPr lang="de-DE" smtClean="0"/>
              <a:t>19.11.2019 | ULB Darmstadt | Team Digitales Publizieren </a:t>
            </a:r>
            <a:endParaRPr lang="de-DE" dirty="0"/>
          </a:p>
        </p:txBody>
      </p:sp>
      <p:sp>
        <p:nvSpPr>
          <p:cNvPr id="1030" name="Rectangle 8"/>
          <p:cNvSpPr>
            <a:spLocks noChangeArrowheads="1"/>
          </p:cNvSpPr>
          <p:nvPr/>
        </p:nvSpPr>
        <p:spPr bwMode="auto">
          <a:xfrm>
            <a:off x="250825" y="196850"/>
            <a:ext cx="8642350" cy="144463"/>
          </a:xfrm>
          <a:prstGeom prst="rect">
            <a:avLst/>
          </a:prstGeom>
          <a:solidFill>
            <a:srgbClr val="009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1031" name="Picture 9" descr="tud_logo"/>
          <p:cNvPicPr>
            <a:picLocks noChangeAspect="1" noChangeArrowheads="1"/>
          </p:cNvPicPr>
          <p:nvPr/>
        </p:nvPicPr>
        <p:blipFill>
          <a:blip r:embed="rId14">
            <a:extLst>
              <a:ext uri="{28A0092B-C50C-407E-A947-70E740481C1C}">
                <a14:useLocalDpi xmlns:a14="http://schemas.microsoft.com/office/drawing/2010/main" val="0"/>
              </a:ext>
            </a:extLst>
          </a:blip>
          <a:srcRect r="5453"/>
          <a:stretch>
            <a:fillRect/>
          </a:stretch>
        </p:blipFill>
        <p:spPr bwMode="auto">
          <a:xfrm>
            <a:off x="7167563" y="512763"/>
            <a:ext cx="18732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4"/>
          <p:cNvSpPr>
            <a:spLocks noChangeShapeType="1"/>
          </p:cNvSpPr>
          <p:nvPr/>
        </p:nvSpPr>
        <p:spPr bwMode="auto">
          <a:xfrm>
            <a:off x="250825" y="1449388"/>
            <a:ext cx="8640763"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33" name="Line 15"/>
          <p:cNvSpPr>
            <a:spLocks noChangeShapeType="1"/>
          </p:cNvSpPr>
          <p:nvPr/>
        </p:nvSpPr>
        <p:spPr bwMode="auto">
          <a:xfrm>
            <a:off x="252413" y="6237288"/>
            <a:ext cx="8640762"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34" name="Rectangle 16"/>
          <p:cNvSpPr>
            <a:spLocks noChangeArrowheads="1"/>
          </p:cNvSpPr>
          <p:nvPr/>
        </p:nvSpPr>
        <p:spPr bwMode="auto">
          <a:xfrm>
            <a:off x="250825" y="366713"/>
            <a:ext cx="8640763" cy="14287"/>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5" name="AutoShape 22" descr="https://intranet.ulb.tu-darmstadt.de/download/attachments/30539817/ULB_web_gr%C3%BCn_RGB.jpg"/>
          <p:cNvSpPr>
            <a:spLocks noChangeAspect="1" noChangeArrowheads="1"/>
          </p:cNvSpPr>
          <p:nvPr userDrawn="1"/>
        </p:nvSpPr>
        <p:spPr bwMode="auto">
          <a:xfrm>
            <a:off x="155575" y="-2103438"/>
            <a:ext cx="12192000" cy="43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1036" name="Grafik 4"/>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91438" y="6310313"/>
            <a:ext cx="120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Verdana" pitchFamily="32" charset="0"/>
        </a:defRPr>
      </a:lvl2pPr>
      <a:lvl3pPr algn="l" rtl="0" eaLnBrk="0" fontAlgn="base" hangingPunct="0">
        <a:spcBef>
          <a:spcPct val="0"/>
        </a:spcBef>
        <a:spcAft>
          <a:spcPct val="0"/>
        </a:spcAft>
        <a:defRPr sz="2800" b="1">
          <a:solidFill>
            <a:schemeClr val="tx1"/>
          </a:solidFill>
          <a:latin typeface="Verdana" pitchFamily="32" charset="0"/>
        </a:defRPr>
      </a:lvl3pPr>
      <a:lvl4pPr algn="l" rtl="0" eaLnBrk="0" fontAlgn="base" hangingPunct="0">
        <a:spcBef>
          <a:spcPct val="0"/>
        </a:spcBef>
        <a:spcAft>
          <a:spcPct val="0"/>
        </a:spcAft>
        <a:defRPr sz="2800" b="1">
          <a:solidFill>
            <a:schemeClr val="tx1"/>
          </a:solidFill>
          <a:latin typeface="Verdana" pitchFamily="32" charset="0"/>
        </a:defRPr>
      </a:lvl4pPr>
      <a:lvl5pPr algn="l" rtl="0" eaLnBrk="0" fontAlgn="base" hangingPunct="0">
        <a:spcBef>
          <a:spcPct val="0"/>
        </a:spcBef>
        <a:spcAft>
          <a:spcPct val="0"/>
        </a:spcAft>
        <a:defRPr sz="2800" b="1">
          <a:solidFill>
            <a:schemeClr val="tx1"/>
          </a:solidFill>
          <a:latin typeface="Verdana" pitchFamily="32" charset="0"/>
        </a:defRPr>
      </a:lvl5pPr>
      <a:lvl6pPr marL="457200" algn="l" rtl="0" fontAlgn="base">
        <a:spcBef>
          <a:spcPct val="0"/>
        </a:spcBef>
        <a:spcAft>
          <a:spcPct val="0"/>
        </a:spcAft>
        <a:defRPr sz="2800" b="1">
          <a:solidFill>
            <a:schemeClr val="tx1"/>
          </a:solidFill>
          <a:latin typeface="Verdana" pitchFamily="32" charset="0"/>
        </a:defRPr>
      </a:lvl6pPr>
      <a:lvl7pPr marL="914400" algn="l" rtl="0" fontAlgn="base">
        <a:spcBef>
          <a:spcPct val="0"/>
        </a:spcBef>
        <a:spcAft>
          <a:spcPct val="0"/>
        </a:spcAft>
        <a:defRPr sz="2800" b="1">
          <a:solidFill>
            <a:schemeClr val="tx1"/>
          </a:solidFill>
          <a:latin typeface="Verdana" pitchFamily="32" charset="0"/>
        </a:defRPr>
      </a:lvl7pPr>
      <a:lvl8pPr marL="1371600" algn="l" rtl="0" fontAlgn="base">
        <a:spcBef>
          <a:spcPct val="0"/>
        </a:spcBef>
        <a:spcAft>
          <a:spcPct val="0"/>
        </a:spcAft>
        <a:defRPr sz="2800" b="1">
          <a:solidFill>
            <a:schemeClr val="tx1"/>
          </a:solidFill>
          <a:latin typeface="Verdana" pitchFamily="32" charset="0"/>
        </a:defRPr>
      </a:lvl8pPr>
      <a:lvl9pPr marL="1828800" algn="l" rtl="0" fontAlgn="base">
        <a:spcBef>
          <a:spcPct val="0"/>
        </a:spcBef>
        <a:spcAft>
          <a:spcPct val="0"/>
        </a:spcAft>
        <a:defRPr sz="2800" b="1">
          <a:solidFill>
            <a:schemeClr val="tx1"/>
          </a:solidFill>
          <a:latin typeface="Verdana" pitchFamily="32" charset="0"/>
        </a:defRPr>
      </a:lvl9pPr>
    </p:titleStyle>
    <p:bodyStyle>
      <a:lvl1pPr marL="179388" indent="-179388" algn="l" rtl="0" eaLnBrk="0" fontAlgn="base" hangingPunct="0">
        <a:spcBef>
          <a:spcPct val="20000"/>
        </a:spcBef>
        <a:spcAft>
          <a:spcPct val="0"/>
        </a:spcAft>
        <a:buFont typeface="Wingdings"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charset="2"/>
        <a:buChar char="§"/>
        <a:defRPr>
          <a:solidFill>
            <a:schemeClr val="tx1"/>
          </a:solidFill>
          <a:latin typeface="+mn-lt"/>
        </a:defRPr>
      </a:lvl2pPr>
      <a:lvl3pPr marL="538163" indent="-187325" algn="l" rtl="0" eaLnBrk="0" fontAlgn="base" hangingPunct="0">
        <a:spcBef>
          <a:spcPct val="20000"/>
        </a:spcBef>
        <a:spcAft>
          <a:spcPct val="0"/>
        </a:spcAft>
        <a:buFont typeface="Wingdings" charset="2"/>
        <a:buChar char="§"/>
        <a:defRPr>
          <a:solidFill>
            <a:schemeClr val="tx1"/>
          </a:solidFill>
          <a:latin typeface="+mn-lt"/>
        </a:defRPr>
      </a:lvl3pPr>
      <a:lvl4pPr marL="717550" indent="-173038" algn="l" rtl="0" eaLnBrk="0" fontAlgn="base" hangingPunct="0">
        <a:spcBef>
          <a:spcPct val="20000"/>
        </a:spcBef>
        <a:spcAft>
          <a:spcPct val="0"/>
        </a:spcAft>
        <a:buFont typeface="Wingdings"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charset="2"/>
        <a:buChar char="§"/>
        <a:defRPr sz="1600">
          <a:solidFill>
            <a:schemeClr val="tx1"/>
          </a:solidFill>
          <a:latin typeface="+mn-lt"/>
        </a:defRPr>
      </a:lvl5pPr>
      <a:lvl6pPr marL="1365250" indent="-188913" algn="l" rtl="0" fontAlgn="base">
        <a:spcBef>
          <a:spcPct val="20000"/>
        </a:spcBef>
        <a:spcAft>
          <a:spcPct val="0"/>
        </a:spcAft>
        <a:buFont typeface="Wingdings" charset="2"/>
        <a:buChar char="§"/>
        <a:defRPr sz="1600">
          <a:solidFill>
            <a:schemeClr val="tx1"/>
          </a:solidFill>
          <a:latin typeface="+mn-lt"/>
        </a:defRPr>
      </a:lvl6pPr>
      <a:lvl7pPr marL="1822450" indent="-188913" algn="l" rtl="0" fontAlgn="base">
        <a:spcBef>
          <a:spcPct val="20000"/>
        </a:spcBef>
        <a:spcAft>
          <a:spcPct val="0"/>
        </a:spcAft>
        <a:buFont typeface="Wingdings" charset="2"/>
        <a:buChar char="§"/>
        <a:defRPr sz="1600">
          <a:solidFill>
            <a:schemeClr val="tx1"/>
          </a:solidFill>
          <a:latin typeface="+mn-lt"/>
        </a:defRPr>
      </a:lvl7pPr>
      <a:lvl8pPr marL="2279650" indent="-188913" algn="l" rtl="0" fontAlgn="base">
        <a:spcBef>
          <a:spcPct val="20000"/>
        </a:spcBef>
        <a:spcAft>
          <a:spcPct val="0"/>
        </a:spcAft>
        <a:buFont typeface="Wingdings" charset="2"/>
        <a:buChar char="§"/>
        <a:defRPr sz="1600">
          <a:solidFill>
            <a:schemeClr val="tx1"/>
          </a:solidFill>
          <a:latin typeface="+mn-lt"/>
        </a:defRPr>
      </a:lvl8pPr>
      <a:lvl9pPr marL="2736850" indent="-188913" algn="l" rtl="0" fontAlgn="base">
        <a:spcBef>
          <a:spcPct val="20000"/>
        </a:spcBef>
        <a:spcAft>
          <a:spcPct val="0"/>
        </a:spcAft>
        <a:buFont typeface="Wingdings"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lb.tu-darmstadt.de/dpub" TargetMode="External"/><Relationship Id="rId2" Type="http://schemas.openxmlformats.org/officeDocument/2006/relationships/hyperlink" Target="http://open-access.net/community/materialien/"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ulb.tu-darmstadt.de/service/elektronisches_publizieren/urheberrecht.de.js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share-your-work/licensing-exampl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tuprints.ulb.tu-darmstadt.de/6912/"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e-learning.tu-darmstadt.de/werkzeuge/openlearnware/lehrmaterial_veroeffentlichen/cc_lizenzen/index.de.jsp#cc_lizenzen_im_ueberblic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creativecommons.org/licenses/by-sa/3.0/d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uprints.ulb.tu-darmstadt.d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projekt-deal.de/aktuelles/" TargetMode="External"/><Relationship Id="rId4" Type="http://schemas.openxmlformats.org/officeDocument/2006/relationships/hyperlink" Target="http://www.ulb.tu-darmstadt.de/service/elektronisches_publizieren/oa_publikationsfond/index.de.jsp"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www.ulb.tu-darmstadt.de/service/elektronisches_publizieren/tujournals/index.de.js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uprints.ulb.tu-darmstadt.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dissem.in/" TargetMode="External"/><Relationship Id="rId4" Type="http://schemas.openxmlformats.org/officeDocument/2006/relationships/hyperlink" Target="https://www.ulb.tu-darmstadt.de/service/elektronisches_publizieren/zweitveroeffentlichung.de.js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tu-darmstadt.de/tudat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ulb.tu-darmstadt.de/service/elektronisches_publizieren/tujournals/index.de.js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ulb.tu-darmstadt.de/media/ulb/pflicht_epublishing/pdf_11/OA-Policy_TUDarmstad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4.0/deed.de"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hda.tu-darmstadt.de/hda/index.de.js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bmbf.de/pub/Open_Access_in_Deutschland.pdf" TargetMode="External"/><Relationship Id="rId2" Type="http://schemas.openxmlformats.org/officeDocument/2006/relationships/hyperlink" Target="https://www.dfg.de/formulare/2_00/v/dfg_2_00_de_v1215.pdf" TargetMode="External"/><Relationship Id="rId1" Type="http://schemas.openxmlformats.org/officeDocument/2006/relationships/slideLayout" Target="../slideLayouts/slideLayout2.xml"/><Relationship Id="rId4" Type="http://schemas.openxmlformats.org/officeDocument/2006/relationships/hyperlink" Target="https://www.bmbf.de/foerderungen/bekanntmachung-1404.html"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ec.europa.eu/research/participants/data/ref/h2020/grants_manual/hi/oa_pilot/h2020-hi-oa-pilot-guide_en.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thinkchecksubmit.org/translations/germa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ulb.tu-darmstadt.de/media/ulb/pflicht_epublishing/pdf_11/publikationsrichtlinie.de.pdf" TargetMode="External"/><Relationship Id="rId2" Type="http://schemas.openxmlformats.org/officeDocument/2006/relationships/hyperlink" Target="http://www.ulb.tu-darmstadt.de/dpub"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ulb.tu-darmstadt.de/service/elektronisches_publizieren/orcid.de.jsp" TargetMode="External"/><Relationship Id="rId1" Type="http://schemas.openxmlformats.org/officeDocument/2006/relationships/slideLayout" Target="../slideLayouts/slideLayout2.xml"/><Relationship Id="rId4" Type="http://schemas.openxmlformats.org/officeDocument/2006/relationships/hyperlink" Target="https://orcid.org/"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4.0/deed.de"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ulb.tu-darmstadt.de/service/elektronisches_publizieren/tuprints/faq_dissertationen.de.jsp#zweitveroeffentlichungservice" TargetMode="External"/><Relationship Id="rId13" Type="http://schemas.openxmlformats.org/officeDocument/2006/relationships/hyperlink" Target="http://open-access.net/community/materialien/" TargetMode="External"/><Relationship Id="rId3" Type="http://schemas.openxmlformats.org/officeDocument/2006/relationships/hyperlink" Target="https://openaccess.mpg.de/Berliner-Erklaerung" TargetMode="External"/><Relationship Id="rId7" Type="http://schemas.openxmlformats.org/officeDocument/2006/relationships/hyperlink" Target="https://dissem.in/" TargetMode="External"/><Relationship Id="rId12" Type="http://schemas.openxmlformats.org/officeDocument/2006/relationships/hyperlink" Target="https://www.hda.tu-darmstadt.de/hda/index.de.jsp" TargetMode="External"/><Relationship Id="rId2" Type="http://schemas.openxmlformats.org/officeDocument/2006/relationships/hyperlink" Target="https://www.ulb.tu-darmstadt.de/service/elektronisches_publizieren/orcid.de.jsp" TargetMode="External"/><Relationship Id="rId1" Type="http://schemas.openxmlformats.org/officeDocument/2006/relationships/slideLayout" Target="../slideLayouts/slideLayout2.xml"/><Relationship Id="rId6" Type="http://schemas.openxmlformats.org/officeDocument/2006/relationships/hyperlink" Target="https://www.ulb.tu-darmstadt.de/service/forschungsdaten/index.de.jsp" TargetMode="External"/><Relationship Id="rId11" Type="http://schemas.openxmlformats.org/officeDocument/2006/relationships/hyperlink" Target="https://www.tu-darmstadt.de/universitaet/aktuelles_meldungen/publikationen/publikationen_archiv/einzelansicht_11072.de.jsp" TargetMode="External"/><Relationship Id="rId5" Type="http://schemas.openxmlformats.org/officeDocument/2006/relationships/hyperlink" Target="https://www.e-learning.tu-darmstadt.de/werkzeuge/openlearnware/lehrmaterial_veroeffentlichen/cc_lizenzen/index.de.jsp#cc_lizenzen_im_ueberblick" TargetMode="External"/><Relationship Id="rId10" Type="http://schemas.openxmlformats.org/officeDocument/2006/relationships/hyperlink" Target="http://www.gesetze-im-internet.de/urhg/" TargetMode="External"/><Relationship Id="rId4" Type="http://schemas.openxmlformats.org/officeDocument/2006/relationships/hyperlink" Target="https://creativecommons.org/about/cclicenses/" TargetMode="External"/><Relationship Id="rId9" Type="http://schemas.openxmlformats.org/officeDocument/2006/relationships/hyperlink" Target="https://www.ulb.tu-darmstadt.de/service/elektronisches_publizieren/oa_publikationsfond/index.de.jsp" TargetMode="External"/><Relationship Id="rId14" Type="http://schemas.openxmlformats.org/officeDocument/2006/relationships/hyperlink" Target="https://www.ulb.tu-darmstadt.de/service/elektronisches_publizieren/open_access_an_der_tu/index.de.jsp"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ulb.tu-darmstadt.de/dpub" TargetMode="External"/><Relationship Id="rId13" Type="http://schemas.openxmlformats.org/officeDocument/2006/relationships/hyperlink" Target="https://tuprints.ulb.tu-darmstadt.de/" TargetMode="External"/><Relationship Id="rId3" Type="http://schemas.openxmlformats.org/officeDocument/2006/relationships/hyperlink" Target="https://scidecode.com/manual-wissenschaftliches-publizieren/open-access-und-closed-access" TargetMode="External"/><Relationship Id="rId7" Type="http://schemas.openxmlformats.org/officeDocument/2006/relationships/hyperlink" Target="https://www.ulb.tu-darmstadt.de/media/ulb/pflicht_epublishing/pdf_11/publikationsrichtlinie.de.pdf" TargetMode="External"/><Relationship Id="rId12" Type="http://schemas.openxmlformats.org/officeDocument/2006/relationships/hyperlink" Target="http://thinkchecksubmit.org/translations/german/" TargetMode="External"/><Relationship Id="rId2" Type="http://schemas.openxmlformats.org/officeDocument/2006/relationships/hyperlink" Target="https://www.bmbf.de/upload_filestore/pub/Open_Access_in_Deutschland.pdf" TargetMode="External"/><Relationship Id="rId1" Type="http://schemas.openxmlformats.org/officeDocument/2006/relationships/slideLayout" Target="../slideLayouts/slideLayout2.xml"/><Relationship Id="rId6" Type="http://schemas.openxmlformats.org/officeDocument/2006/relationships/hyperlink" Target="https://www.projekt-deal.de/aktuelles" TargetMode="External"/><Relationship Id="rId11" Type="http://schemas.openxmlformats.org/officeDocument/2006/relationships/hyperlink" Target="https://ec.europa.eu/research/participants/data/ref/h2020/grants_manual/hi/oa_pilot/h2020-hi-oa-pilot-guide_en.pdf" TargetMode="External"/><Relationship Id="rId5" Type="http://schemas.openxmlformats.org/officeDocument/2006/relationships/hyperlink" Target="https://orcid.org/" TargetMode="External"/><Relationship Id="rId10" Type="http://schemas.openxmlformats.org/officeDocument/2006/relationships/hyperlink" Target="https://www.bmbf.de/foerderungen/bekanntmachung-1404.html" TargetMode="External"/><Relationship Id="rId4" Type="http://schemas.openxmlformats.org/officeDocument/2006/relationships/hyperlink" Target="https://www.ulb.tu-darmstadt.de/media/ulb/pflicht_epublishing/pdf_11/OA-Policy_TUDarmstadt.pdf" TargetMode="External"/><Relationship Id="rId9" Type="http://schemas.openxmlformats.org/officeDocument/2006/relationships/hyperlink" Target="https://www.ulb.tu-darmstadt.de/service/elektronisches_publizieren/urheberrecht.de.jsp" TargetMode="External"/><Relationship Id="rId14" Type="http://schemas.openxmlformats.org/officeDocument/2006/relationships/hyperlink" Target="https://www.dfg.de/formulare/2_00/v/dfg_2_00_de_v1215.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open-access.net/informationen-zu-open-access/was-bedeutet-open-access" TargetMode="External"/><Relationship Id="rId2" Type="http://schemas.openxmlformats.org/officeDocument/2006/relationships/hyperlink" Target="http://tuprints.ulb.tu-darmstadt.de/6912/" TargetMode="External"/><Relationship Id="rId1" Type="http://schemas.openxmlformats.org/officeDocument/2006/relationships/slideLayout" Target="../slideLayouts/slideLayout2.xml"/><Relationship Id="rId6" Type="http://schemas.openxmlformats.org/officeDocument/2006/relationships/hyperlink" Target="https://www.ulb.tu-darmstadt.de/service/elektronisches_publizieren/zweitveroeffentlichung.de.jsp" TargetMode="External"/><Relationship Id="rId5" Type="http://schemas.openxmlformats.org/officeDocument/2006/relationships/hyperlink" Target="https://www.ulb.tu-darmstadt.de/service/elektronisches_publizieren/tujournals/index.de.jsp" TargetMode="External"/><Relationship Id="rId4" Type="http://schemas.openxmlformats.org/officeDocument/2006/relationships/hyperlink" Target="https://vimeo.com/9715091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esetze-im-internet.de/urhg/__16.html" TargetMode="External"/><Relationship Id="rId7" Type="http://schemas.openxmlformats.org/officeDocument/2006/relationships/hyperlink" Target="http://www.ulb.tu-darmstadt.de/service/elektronisches_publizieren/tuprints/faq_dissertationen.de.jsp" TargetMode="External"/><Relationship Id="rId2" Type="http://schemas.openxmlformats.org/officeDocument/2006/relationships/hyperlink" Target="https://www.gesetze-im-internet.de/urhg/__12.html" TargetMode="External"/><Relationship Id="rId1" Type="http://schemas.openxmlformats.org/officeDocument/2006/relationships/slideLayout" Target="../slideLayouts/slideLayout2.xml"/><Relationship Id="rId6" Type="http://schemas.openxmlformats.org/officeDocument/2006/relationships/hyperlink" Target="https://www.gesetze-im-internet.de/urhg/__31.html" TargetMode="External"/><Relationship Id="rId5" Type="http://schemas.openxmlformats.org/officeDocument/2006/relationships/hyperlink" Target="https://www.gesetze-im-internet.de/urhg/__19a.html" TargetMode="External"/><Relationship Id="rId4" Type="http://schemas.openxmlformats.org/officeDocument/2006/relationships/hyperlink" Target="https://www.gesetze-im-internet.de/urhg/__17.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ulb.tu-darmstadt.de/service/elektronisches_publizieren/urheberrecht.de.jsp" TargetMode="External"/><Relationship Id="rId2" Type="http://schemas.openxmlformats.org/officeDocument/2006/relationships/hyperlink" Target="https://www.gesetze-im-internet.de/urhg/__38.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cidecode.com/"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open-access.net/informationen-zu-open-access/was-bedeutet-open-access" TargetMode="External"/><Relationship Id="rId2" Type="http://schemas.openxmlformats.org/officeDocument/2006/relationships/hyperlink" Target="https://openaccess.mpg.de/Berliner-Erklaeru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dirty="0" smtClean="0">
                <a:latin typeface="Arial" panose="020B0604020202020204" pitchFamily="34" charset="0"/>
                <a:cs typeface="Arial" panose="020B0604020202020204" pitchFamily="34" charset="0"/>
              </a:rPr>
              <a:t>25.05.2020 </a:t>
            </a:r>
            <a:r>
              <a:rPr lang="de-DE" dirty="0">
                <a:latin typeface="Arial" panose="020B0604020202020204" pitchFamily="34" charset="0"/>
                <a:cs typeface="Arial" panose="020B0604020202020204" pitchFamily="34" charset="0"/>
              </a:rPr>
              <a:t>| ULB Darmstadt </a:t>
            </a:r>
            <a:r>
              <a:rPr lang="de-DE" dirty="0" smtClean="0">
                <a:latin typeface="Arial" panose="020B0604020202020204" pitchFamily="34" charset="0"/>
                <a:cs typeface="Arial" panose="020B0604020202020204" pitchFamily="34" charset="0"/>
              </a:rPr>
              <a:t>| Team Digitales Publizieren			</a:t>
            </a:r>
            <a:endParaRPr lang="de-DE" dirty="0">
              <a:latin typeface="Arial" panose="020B0604020202020204" pitchFamily="34" charset="0"/>
              <a:cs typeface="Arial" panose="020B0604020202020204" pitchFamily="34" charset="0"/>
            </a:endParaRPr>
          </a:p>
        </p:txBody>
      </p:sp>
      <p:sp>
        <p:nvSpPr>
          <p:cNvPr id="5" name="Rechteck 4"/>
          <p:cNvSpPr/>
          <p:nvPr/>
        </p:nvSpPr>
        <p:spPr>
          <a:xfrm>
            <a:off x="0" y="2962085"/>
            <a:ext cx="9145016" cy="1384995"/>
          </a:xfrm>
          <a:prstGeom prst="rect">
            <a:avLst/>
          </a:prstGeom>
        </p:spPr>
        <p:txBody>
          <a:bodyPr wrap="square">
            <a:spAutoFit/>
          </a:bodyPr>
          <a:lstStyle/>
          <a:p>
            <a:pPr algn="ctr"/>
            <a:r>
              <a:rPr lang="de-DE" sz="3200" dirty="0">
                <a:solidFill>
                  <a:srgbClr val="000000"/>
                </a:solidFill>
                <a:latin typeface="Arial" panose="020B0604020202020204" pitchFamily="34" charset="0"/>
                <a:cs typeface="Arial" panose="020B0604020202020204" pitchFamily="34" charset="0"/>
              </a:rPr>
              <a:t> </a:t>
            </a:r>
            <a:r>
              <a:rPr lang="de-DE" sz="2800" dirty="0">
                <a:solidFill>
                  <a:schemeClr val="tx2"/>
                </a:solidFill>
              </a:rPr>
              <a:t>Herzlich Willkommen zum </a:t>
            </a:r>
            <a:r>
              <a:rPr lang="de-DE" sz="2800" dirty="0" smtClean="0">
                <a:solidFill>
                  <a:schemeClr val="tx2"/>
                </a:solidFill>
              </a:rPr>
              <a:t>Workshop </a:t>
            </a:r>
            <a:br>
              <a:rPr lang="de-DE" sz="2800" dirty="0" smtClean="0">
                <a:solidFill>
                  <a:schemeClr val="tx2"/>
                </a:solidFill>
              </a:rPr>
            </a:br>
            <a:r>
              <a:rPr lang="de-DE" sz="2800" dirty="0" smtClean="0">
                <a:solidFill>
                  <a:schemeClr val="tx2"/>
                </a:solidFill>
              </a:rPr>
              <a:t>„Digitales Publizieren </a:t>
            </a:r>
            <a:r>
              <a:rPr lang="de-DE" sz="3200" dirty="0" smtClean="0">
                <a:solidFill>
                  <a:schemeClr val="tx2"/>
                </a:solidFill>
              </a:rPr>
              <a:t>“</a:t>
            </a:r>
            <a:endParaRPr lang="de-DE" sz="3200" dirty="0">
              <a:solidFill>
                <a:srgbClr val="000000"/>
              </a:solidFill>
              <a:latin typeface="Arial" panose="020B0604020202020204" pitchFamily="34" charset="0"/>
              <a:cs typeface="Arial" panose="020B0604020202020204" pitchFamily="34" charset="0"/>
            </a:endParaRPr>
          </a:p>
          <a:p>
            <a:pPr algn="ctr"/>
            <a:endParaRPr lang="de-DE" sz="2000" dirty="0">
              <a:solidFill>
                <a:srgbClr val="000000"/>
              </a:solidFill>
              <a:latin typeface="Arial" panose="020B0604020202020204" pitchFamily="34" charset="0"/>
              <a:cs typeface="Arial" panose="020B0604020202020204" pitchFamily="34" charset="0"/>
            </a:endParaRPr>
          </a:p>
        </p:txBody>
      </p:sp>
      <p:sp>
        <p:nvSpPr>
          <p:cNvPr id="7" name="Rechteck 6"/>
          <p:cNvSpPr/>
          <p:nvPr/>
        </p:nvSpPr>
        <p:spPr>
          <a:xfrm>
            <a:off x="1331640" y="4869160"/>
            <a:ext cx="6480720" cy="369332"/>
          </a:xfrm>
          <a:prstGeom prst="rect">
            <a:avLst/>
          </a:prstGeom>
        </p:spPr>
        <p:txBody>
          <a:bodyPr wrap="square">
            <a:spAutoFit/>
          </a:bodyPr>
          <a:lstStyle/>
          <a:p>
            <a:pPr marL="0" indent="0" algn="ctr">
              <a:buNone/>
            </a:pPr>
            <a:r>
              <a:rPr lang="de-DE" b="1" dirty="0" smtClean="0"/>
              <a:t>Nicole </a:t>
            </a:r>
            <a:r>
              <a:rPr lang="de-DE" b="1" dirty="0" err="1"/>
              <a:t>Rosenke</a:t>
            </a:r>
            <a:r>
              <a:rPr lang="de-DE" dirty="0"/>
              <a:t>	</a:t>
            </a:r>
            <a:r>
              <a:rPr lang="de-DE" dirty="0" smtClean="0"/>
              <a:t>| Team Digitales Publizieren</a:t>
            </a:r>
            <a:endParaRPr lang="de-DE"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42" y="511830"/>
            <a:ext cx="2798614" cy="174501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Zwei Veröffentlichungswege </a:t>
            </a:r>
            <a:endParaRPr lang="de-DE" dirty="0"/>
          </a:p>
        </p:txBody>
      </p:sp>
      <p:sp>
        <p:nvSpPr>
          <p:cNvPr id="3" name="Inhaltsplatzhalter 2"/>
          <p:cNvSpPr>
            <a:spLocks noGrp="1"/>
          </p:cNvSpPr>
          <p:nvPr>
            <p:ph idx="1"/>
          </p:nvPr>
        </p:nvSpPr>
        <p:spPr/>
        <p:txBody>
          <a:bodyPr/>
          <a:lstStyle/>
          <a:p>
            <a:pPr marL="0" indent="0" algn="ctr">
              <a:buNone/>
            </a:pPr>
            <a:r>
              <a:rPr lang="de-DE" sz="1800" dirty="0"/>
              <a:t>Grüner Weg: Zweitveröffentlichung </a:t>
            </a:r>
            <a:r>
              <a:rPr lang="de-DE" sz="1800" dirty="0" smtClean="0"/>
              <a:t>bspw. im institutionellen Repositorium</a:t>
            </a:r>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a:p>
            <a:pPr marL="0" indent="0" algn="ctr">
              <a:buNone/>
            </a:pPr>
            <a:endParaRPr lang="de-DE" sz="1800" dirty="0"/>
          </a:p>
          <a:p>
            <a:pPr marL="0" indent="0" algn="ctr">
              <a:buNone/>
            </a:pPr>
            <a:r>
              <a:rPr lang="de-DE" sz="1800" dirty="0" smtClean="0"/>
              <a:t>Goldener </a:t>
            </a:r>
            <a:r>
              <a:rPr lang="de-DE" sz="1800" dirty="0"/>
              <a:t>Weg: Open-Access-Verlag </a:t>
            </a:r>
            <a:r>
              <a:rPr lang="de-DE" sz="1800" dirty="0" smtClean="0"/>
              <a:t>oder Open-Access-Zeitschrift</a:t>
            </a:r>
            <a:endParaRPr lang="de-DE" sz="900" dirty="0" smtClean="0"/>
          </a:p>
          <a:p>
            <a:pPr marL="0" indent="0">
              <a:buNone/>
            </a:pPr>
            <a:endParaRPr lang="de-DE" sz="900" dirty="0"/>
          </a:p>
          <a:p>
            <a:pPr marL="0" indent="0">
              <a:buNone/>
            </a:pPr>
            <a:r>
              <a:rPr lang="de-DE" sz="900" dirty="0" smtClean="0"/>
              <a:t>Logo unter: </a:t>
            </a:r>
            <a:r>
              <a:rPr lang="de-DE" sz="900" dirty="0">
                <a:hlinkClick r:id="rId2"/>
              </a:rPr>
              <a:t>http://open-access.net/community/materialien</a:t>
            </a:r>
            <a:r>
              <a:rPr lang="de-DE" sz="900" dirty="0" smtClean="0">
                <a:hlinkClick r:id="rId2"/>
              </a:rPr>
              <a:t>/</a:t>
            </a:r>
            <a:r>
              <a:rPr lang="de-DE" sz="900" dirty="0" smtClean="0"/>
              <a:t> (abgerufen am 25.05.2020)</a:t>
            </a:r>
            <a:endParaRPr lang="de-DE" sz="900" dirty="0"/>
          </a:p>
          <a:p>
            <a:pPr marL="0" indent="0">
              <a:buNone/>
            </a:pPr>
            <a:endParaRPr lang="de-DE" sz="900" dirty="0"/>
          </a:p>
          <a:p>
            <a:pPr marL="0" indent="0">
              <a:buNone/>
            </a:pPr>
            <a:r>
              <a:rPr lang="de-DE" sz="1800" dirty="0"/>
              <a:t>Informationen zu Open Access, Rechten und Lizenzen unter</a:t>
            </a:r>
          </a:p>
          <a:p>
            <a:pPr marL="0" indent="0">
              <a:buNone/>
            </a:pPr>
            <a:r>
              <a:rPr lang="de-DE" sz="1800" dirty="0">
                <a:hlinkClick r:id="rId3"/>
              </a:rPr>
              <a:t>www.ulb.tu-darmstadt.de/dpub</a:t>
            </a:r>
            <a:endParaRPr lang="de-DE" sz="1800" dirty="0"/>
          </a:p>
        </p:txBody>
      </p:sp>
      <p:pic>
        <p:nvPicPr>
          <p:cNvPr id="6" name="Grafik 5">
            <a:hlinkClick r:id="rId4"/>
          </p:cNvPr>
          <p:cNvPicPr>
            <a:picLocks noChangeAspect="1"/>
          </p:cNvPicPr>
          <p:nvPr/>
        </p:nvPicPr>
        <p:blipFill>
          <a:blip r:embed="rId5"/>
          <a:stretch>
            <a:fillRect/>
          </a:stretch>
        </p:blipFill>
        <p:spPr>
          <a:xfrm>
            <a:off x="2987824" y="2132856"/>
            <a:ext cx="2736478" cy="2166981"/>
          </a:xfrm>
          <a:prstGeom prst="rect">
            <a:avLst/>
          </a:prstGeom>
        </p:spPr>
      </p:pic>
      <p:sp>
        <p:nvSpPr>
          <p:cNvPr id="7"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10</a:t>
            </a:r>
            <a:endParaRPr lang="de-DE" dirty="0"/>
          </a:p>
        </p:txBody>
      </p:sp>
    </p:spTree>
    <p:extLst>
      <p:ext uri="{BB962C8B-B14F-4D97-AF65-F5344CB8AC3E}">
        <p14:creationId xmlns:p14="http://schemas.microsoft.com/office/powerpoint/2010/main" val="2351879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a:t>
            </a:r>
            <a:r>
              <a:rPr lang="de-DE" dirty="0"/>
              <a:t>.</a:t>
            </a:r>
            <a:r>
              <a:rPr lang="de-DE" dirty="0" smtClean="0"/>
              <a:t> Nutzungsrechte, </a:t>
            </a:r>
            <a:r>
              <a:rPr lang="de-DE" altLang="de-DE" dirty="0" smtClean="0"/>
              <a:t>CC-Lizenzen</a:t>
            </a:r>
            <a:endParaRPr lang="de-DE" dirty="0"/>
          </a:p>
        </p:txBody>
      </p:sp>
      <p:sp>
        <p:nvSpPr>
          <p:cNvPr id="6" name="Inhaltsplatzhalter 1"/>
          <p:cNvSpPr txBox="1">
            <a:spLocks/>
          </p:cNvSpPr>
          <p:nvPr/>
        </p:nvSpPr>
        <p:spPr bwMode="auto">
          <a:xfrm>
            <a:off x="233234" y="1512887"/>
            <a:ext cx="5706918" cy="47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9388" indent="-179388"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ea typeface="+mn-ea"/>
                <a:cs typeface="Arial" panose="020B0604020202020204" pitchFamily="34" charset="0"/>
              </a:defRPr>
            </a:lvl1pPr>
            <a:lvl2pPr marL="349250" indent="-168275"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2pPr>
            <a:lvl3pPr marL="538163" indent="-187325"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3pPr>
            <a:lvl4pPr marL="717550" indent="-173038"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4pPr>
            <a:lvl5pPr marL="908050" indent="-188913"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5pPr>
            <a:lvl6pPr marL="1365250" indent="-188913" algn="l" rtl="0" fontAlgn="base">
              <a:spcBef>
                <a:spcPct val="20000"/>
              </a:spcBef>
              <a:spcAft>
                <a:spcPct val="0"/>
              </a:spcAft>
              <a:buFont typeface="Wingdings" charset="2"/>
              <a:buChar char="§"/>
              <a:defRPr sz="1600">
                <a:solidFill>
                  <a:schemeClr val="tx1"/>
                </a:solidFill>
                <a:latin typeface="+mn-lt"/>
              </a:defRPr>
            </a:lvl6pPr>
            <a:lvl7pPr marL="1822450" indent="-188913" algn="l" rtl="0" fontAlgn="base">
              <a:spcBef>
                <a:spcPct val="20000"/>
              </a:spcBef>
              <a:spcAft>
                <a:spcPct val="0"/>
              </a:spcAft>
              <a:buFont typeface="Wingdings" charset="2"/>
              <a:buChar char="§"/>
              <a:defRPr sz="1600">
                <a:solidFill>
                  <a:schemeClr val="tx1"/>
                </a:solidFill>
                <a:latin typeface="+mn-lt"/>
              </a:defRPr>
            </a:lvl7pPr>
            <a:lvl8pPr marL="2279650" indent="-188913" algn="l" rtl="0" fontAlgn="base">
              <a:spcBef>
                <a:spcPct val="20000"/>
              </a:spcBef>
              <a:spcAft>
                <a:spcPct val="0"/>
              </a:spcAft>
              <a:buFont typeface="Wingdings" charset="2"/>
              <a:buChar char="§"/>
              <a:defRPr sz="1600">
                <a:solidFill>
                  <a:schemeClr val="tx1"/>
                </a:solidFill>
                <a:latin typeface="+mn-lt"/>
              </a:defRPr>
            </a:lvl8pPr>
            <a:lvl9pPr marL="2736850" indent="-188913" algn="l" rtl="0" fontAlgn="base">
              <a:spcBef>
                <a:spcPct val="20000"/>
              </a:spcBef>
              <a:spcAft>
                <a:spcPct val="0"/>
              </a:spcAft>
              <a:buFont typeface="Wingdings" charset="2"/>
              <a:buChar char="§"/>
              <a:defRPr sz="1600">
                <a:solidFill>
                  <a:schemeClr val="tx1"/>
                </a:solidFill>
                <a:latin typeface="+mn-lt"/>
              </a:defRPr>
            </a:lvl9pPr>
          </a:lstStyle>
          <a:p>
            <a:pPr marL="0" indent="0">
              <a:defRPr/>
            </a:pPr>
            <a:r>
              <a:rPr lang="de-DE" b="1" kern="0" dirty="0" smtClean="0"/>
              <a:t> Creative </a:t>
            </a:r>
            <a:r>
              <a:rPr lang="de-DE" b="1" kern="0" dirty="0" err="1" smtClean="0"/>
              <a:t>Commons</a:t>
            </a:r>
            <a:r>
              <a:rPr lang="de-DE" b="1" kern="0" dirty="0" smtClean="0"/>
              <a:t> </a:t>
            </a:r>
            <a:r>
              <a:rPr lang="de-DE" kern="0" dirty="0" smtClean="0"/>
              <a:t>(CC):</a:t>
            </a:r>
            <a:br>
              <a:rPr lang="de-DE" kern="0" dirty="0" smtClean="0"/>
            </a:br>
            <a:r>
              <a:rPr lang="de-DE" kern="0" dirty="0" smtClean="0"/>
              <a:t>Non-Profit-Organisation,</a:t>
            </a:r>
            <a:br>
              <a:rPr lang="de-DE" kern="0" dirty="0" smtClean="0"/>
            </a:br>
            <a:r>
              <a:rPr lang="de-DE" kern="0" dirty="0" smtClean="0"/>
              <a:t>die in Form </a:t>
            </a:r>
            <a:br>
              <a:rPr lang="de-DE" kern="0" dirty="0" smtClean="0"/>
            </a:br>
            <a:r>
              <a:rPr lang="de-DE" b="1" kern="0" dirty="0" smtClean="0"/>
              <a:t>vorgefertigter Lizenzverträge </a:t>
            </a:r>
            <a:br>
              <a:rPr lang="de-DE" b="1" kern="0" dirty="0" smtClean="0"/>
            </a:br>
            <a:r>
              <a:rPr lang="de-DE" kern="0" dirty="0" smtClean="0"/>
              <a:t>eine Hilfestellung für Urheber </a:t>
            </a:r>
            <a:br>
              <a:rPr lang="de-DE" kern="0" dirty="0" smtClean="0"/>
            </a:br>
            <a:r>
              <a:rPr lang="de-DE" kern="0" dirty="0" smtClean="0"/>
              <a:t>zur Freigabe rechtlich geschützter </a:t>
            </a:r>
            <a:br>
              <a:rPr lang="de-DE" kern="0" dirty="0" smtClean="0"/>
            </a:br>
            <a:r>
              <a:rPr lang="de-DE" kern="0" dirty="0" smtClean="0"/>
              <a:t>Inhalte anbietet</a:t>
            </a:r>
          </a:p>
          <a:p>
            <a:pPr marL="0" indent="0">
              <a:buNone/>
              <a:defRPr/>
            </a:pPr>
            <a:endParaRPr lang="de-DE" kern="0" dirty="0" smtClean="0"/>
          </a:p>
          <a:p>
            <a:pPr marL="0" indent="0">
              <a:defRPr/>
            </a:pPr>
            <a:r>
              <a:rPr lang="de-DE" b="1" kern="0" dirty="0" smtClean="0"/>
              <a:t> </a:t>
            </a:r>
            <a:r>
              <a:rPr lang="de-DE" b="1" kern="0" dirty="0" smtClean="0">
                <a:hlinkClick r:id="rId3"/>
              </a:rPr>
              <a:t>Sechs Lizenzverträge</a:t>
            </a:r>
            <a:endParaRPr lang="de-DE" b="1" kern="0" dirty="0" smtClean="0"/>
          </a:p>
          <a:p>
            <a:pPr marL="0" indent="0">
              <a:buNone/>
              <a:defRPr/>
            </a:pPr>
            <a:endParaRPr lang="de-DE" b="1" kern="0" dirty="0"/>
          </a:p>
          <a:p>
            <a:pPr marL="0" indent="0">
              <a:buNone/>
              <a:defRPr/>
            </a:pPr>
            <a:endParaRPr lang="de-DE" b="1" kern="0" dirty="0" smtClean="0"/>
          </a:p>
          <a:p>
            <a:pPr>
              <a:defRPr/>
            </a:pPr>
            <a:r>
              <a:rPr lang="de-DE" kern="0" dirty="0" smtClean="0"/>
              <a:t>Die </a:t>
            </a:r>
            <a:r>
              <a:rPr lang="de-DE" kern="0" dirty="0"/>
              <a:t>TU Darmstadt empfiehlt </a:t>
            </a:r>
            <a:r>
              <a:rPr lang="de-DE" kern="0" dirty="0" smtClean="0"/>
              <a:t>die Lizenz CC-BY</a:t>
            </a:r>
            <a:endParaRPr lang="de-DE" kern="0" dirty="0"/>
          </a:p>
          <a:p>
            <a:pPr marL="0" indent="0">
              <a:defRPr/>
            </a:pPr>
            <a:endParaRPr lang="de-DE" b="1" kern="0" dirty="0" smtClean="0"/>
          </a:p>
          <a:p>
            <a:pPr marL="0" indent="0">
              <a:buNone/>
              <a:defRPr/>
            </a:pPr>
            <a:endParaRPr lang="de-DE" b="1" kern="0" dirty="0" smtClean="0">
              <a:latin typeface="+mj-lt"/>
            </a:endParaRPr>
          </a:p>
        </p:txBody>
      </p:sp>
      <p:pic>
        <p:nvPicPr>
          <p:cNvPr id="7" name="Picture 2" descr="Creative Commons, Lizenzen, Ikonen, Von, Sa, Nc, 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8591" y="1540668"/>
            <a:ext cx="4713288"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p:cNvSpPr txBox="1"/>
          <p:nvPr/>
        </p:nvSpPr>
        <p:spPr>
          <a:xfrm>
            <a:off x="4762848" y="4427820"/>
            <a:ext cx="4229031" cy="738664"/>
          </a:xfrm>
          <a:prstGeom prst="rect">
            <a:avLst/>
          </a:prstGeom>
          <a:noFill/>
        </p:spPr>
        <p:txBody>
          <a:bodyPr wrap="square" rtlCol="0">
            <a:spAutoFit/>
          </a:bodyPr>
          <a:lstStyle/>
          <a:p>
            <a:pPr eaLnBrk="1">
              <a:buClr>
                <a:srgbClr val="000000"/>
              </a:buClr>
              <a:buSzPct val="100000"/>
              <a:buFont typeface="Times New Roman" panose="02020603050405020304" pitchFamily="18" charset="0"/>
              <a:buNone/>
              <a:defRPr/>
            </a:pPr>
            <a:r>
              <a:rPr lang="de-DE" sz="800" dirty="0"/>
              <a:t>A</a:t>
            </a:r>
            <a:r>
              <a:rPr lang="de-DE" sz="800" dirty="0" smtClean="0"/>
              <a:t>us dem Vortrag: „Open Access an der TU – Forschung und Lehre besser sichtbar machen</a:t>
            </a:r>
            <a:r>
              <a:rPr lang="de-DE" altLang="de-DE" sz="800" dirty="0" smtClean="0">
                <a:solidFill>
                  <a:srgbClr val="000000"/>
                </a:solidFill>
                <a:ea typeface="Microsoft YaHei" panose="020B0503020204020204" pitchFamily="34" charset="-122"/>
              </a:rPr>
              <a:t> “ von Gerald Langhanke, Christian Bieberstein vom 23.10.2017. online unter: </a:t>
            </a:r>
            <a:r>
              <a:rPr lang="de-DE" sz="800" dirty="0">
                <a:hlinkClick r:id="rId5"/>
              </a:rPr>
              <a:t>http://tuprints.ulb.tu-darmstadt.de/6912</a:t>
            </a:r>
            <a:r>
              <a:rPr lang="de-DE" sz="800" dirty="0" smtClean="0">
                <a:hlinkClick r:id="rId5"/>
              </a:rPr>
              <a:t>/</a:t>
            </a:r>
            <a:r>
              <a:rPr lang="de-DE" sz="800" dirty="0" smtClean="0"/>
              <a:t>  Folie 29 (abgerufen am 25.05.2020)</a:t>
            </a:r>
            <a:endParaRPr lang="de-DE" altLang="de-DE" sz="800" dirty="0">
              <a:solidFill>
                <a:srgbClr val="000000"/>
              </a:solidFill>
              <a:ea typeface="Microsoft YaHei" panose="020B0503020204020204" pitchFamily="34" charset="-122"/>
            </a:endParaRPr>
          </a:p>
          <a:p>
            <a:endParaRPr lang="de-DE" dirty="0"/>
          </a:p>
        </p:txBody>
      </p:sp>
      <p:sp>
        <p:nvSpPr>
          <p:cNvPr id="9"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11 </a:t>
            </a:r>
            <a:endParaRPr lang="de-DE" dirty="0"/>
          </a:p>
        </p:txBody>
      </p:sp>
    </p:spTree>
    <p:extLst>
      <p:ext uri="{BB962C8B-B14F-4D97-AF65-F5344CB8AC3E}">
        <p14:creationId xmlns:p14="http://schemas.microsoft.com/office/powerpoint/2010/main" val="598342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a:t>
            </a:r>
            <a:r>
              <a:rPr lang="de-DE" dirty="0" smtClean="0"/>
              <a:t>. Nutzungsrechte</a:t>
            </a:r>
            <a:r>
              <a:rPr lang="de-DE" dirty="0"/>
              <a:t>, </a:t>
            </a:r>
            <a:r>
              <a:rPr lang="de-DE" altLang="de-DE" dirty="0"/>
              <a:t>CC-Lizenzen</a:t>
            </a:r>
            <a:endParaRPr lang="de-DE" dirty="0"/>
          </a:p>
        </p:txBody>
      </p:sp>
      <p:sp>
        <p:nvSpPr>
          <p:cNvPr id="6" name="Textfeld 5"/>
          <p:cNvSpPr txBox="1"/>
          <p:nvPr/>
        </p:nvSpPr>
        <p:spPr>
          <a:xfrm>
            <a:off x="341365" y="5755565"/>
            <a:ext cx="7560840" cy="461665"/>
          </a:xfrm>
          <a:prstGeom prst="rect">
            <a:avLst/>
          </a:prstGeom>
          <a:noFill/>
        </p:spPr>
        <p:txBody>
          <a:bodyPr wrap="square" rtlCol="0">
            <a:spAutoFit/>
          </a:bodyPr>
          <a:lstStyle/>
          <a:p>
            <a:r>
              <a:rPr lang="de-DE" sz="800" dirty="0" smtClean="0"/>
              <a:t>„CC-Lizenzen </a:t>
            </a:r>
            <a:r>
              <a:rPr lang="de-DE" sz="800" dirty="0"/>
              <a:t>im Überblick“, online </a:t>
            </a:r>
            <a:r>
              <a:rPr lang="de-DE" sz="800" dirty="0" smtClean="0"/>
              <a:t>unter</a:t>
            </a:r>
          </a:p>
          <a:p>
            <a:r>
              <a:rPr lang="de-DE" sz="800" dirty="0" smtClean="0">
                <a:hlinkClick r:id="rId3"/>
              </a:rPr>
              <a:t> </a:t>
            </a:r>
            <a:r>
              <a:rPr lang="de-DE" sz="800" dirty="0">
                <a:hlinkClick r:id="rId3"/>
              </a:rPr>
              <a:t>https://</a:t>
            </a:r>
            <a:r>
              <a:rPr lang="de-DE" sz="800" dirty="0" smtClean="0">
                <a:hlinkClick r:id="rId3"/>
              </a:rPr>
              <a:t>www.e-learning.tu-darmstadt.de/werkzeuge/openlearnware/lehrmaterial_veroeffentlichen/cc_lizenzen/index.de.jsp#cc_lizenzen_im_ueberblick</a:t>
            </a:r>
            <a:endParaRPr lang="de-DE" sz="800" dirty="0"/>
          </a:p>
          <a:p>
            <a:r>
              <a:rPr lang="de-DE" sz="800" dirty="0"/>
              <a:t>(abgerufen am </a:t>
            </a:r>
            <a:r>
              <a:rPr lang="de-DE" sz="800" dirty="0" smtClean="0"/>
              <a:t>25.05.2020) </a:t>
            </a:r>
            <a:r>
              <a:rPr lang="de-DE" sz="800" dirty="0"/>
              <a:t>Diese Grafik wird unter der Lizenz </a:t>
            </a:r>
            <a:r>
              <a:rPr lang="de-DE" sz="800" dirty="0">
                <a:hlinkClick r:id="rId4" tooltip="Link zum Lizenztext"/>
              </a:rPr>
              <a:t>CC BY-SA 3.0 DE</a:t>
            </a:r>
            <a:r>
              <a:rPr lang="de-DE" sz="800" dirty="0"/>
              <a:t> bereitgestellt.</a:t>
            </a:r>
          </a:p>
        </p:txBody>
      </p:sp>
      <p:pic>
        <p:nvPicPr>
          <p:cNvPr id="1026" name="Picture 2" descr="https://www.e-learning.tu-darmstadt.de/media/elc/__relaunch/dienstlesitungen/rechtsfragen/creative_commons/cc-lizenzen_ueberblick_ueberarb08022018_ZumDownload.pn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320925" y="1592263"/>
            <a:ext cx="4051275" cy="4051275"/>
          </a:xfrm>
          <a:prstGeom prst="rect">
            <a:avLst/>
          </a:prstGeom>
          <a:noFill/>
          <a:extLst>
            <a:ext uri="{909E8E84-426E-40DD-AFC4-6F175D3DCCD1}">
              <a14:hiddenFill xmlns:a14="http://schemas.microsoft.com/office/drawing/2010/main">
                <a:solidFill>
                  <a:srgbClr val="FFFFFF"/>
                </a:solidFill>
              </a14:hiddenFill>
            </a:ext>
          </a:extLst>
        </p:spPr>
      </p:pic>
      <p:sp>
        <p:nvSpPr>
          <p:cNvPr id="7"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12</a:t>
            </a:r>
            <a:endParaRPr lang="de-DE" dirty="0"/>
          </a:p>
        </p:txBody>
      </p:sp>
    </p:spTree>
    <p:extLst>
      <p:ext uri="{BB962C8B-B14F-4D97-AF65-F5344CB8AC3E}">
        <p14:creationId xmlns:p14="http://schemas.microsoft.com/office/powerpoint/2010/main" val="222188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r>
              <a:rPr lang="de-DE" dirty="0" smtClean="0"/>
              <a:t>Umfrage </a:t>
            </a:r>
            <a:br>
              <a:rPr lang="de-DE" dirty="0" smtClean="0"/>
            </a:br>
            <a:r>
              <a:rPr lang="de-DE" dirty="0" smtClean="0"/>
              <a:t> </a:t>
            </a:r>
            <a:endParaRPr lang="de-DE" dirty="0"/>
          </a:p>
        </p:txBody>
      </p:sp>
      <p:sp>
        <p:nvSpPr>
          <p:cNvPr id="5" name="Inhaltsplatzhalter 2"/>
          <p:cNvSpPr>
            <a:spLocks noGrp="1"/>
          </p:cNvSpPr>
          <p:nvPr>
            <p:ph idx="1"/>
          </p:nvPr>
        </p:nvSpPr>
        <p:spPr>
          <a:xfrm>
            <a:off x="250825" y="1592263"/>
            <a:ext cx="6625431" cy="4500562"/>
          </a:xfrm>
        </p:spPr>
        <p:txBody>
          <a:bodyPr/>
          <a:lstStyle/>
          <a:p>
            <a:pPr marL="0" indent="0">
              <a:buNone/>
            </a:pPr>
            <a:endParaRPr lang="de-DE" sz="2400" b="1" dirty="0" smtClean="0"/>
          </a:p>
          <a:p>
            <a:pPr marL="0" indent="0">
              <a:buNone/>
            </a:pPr>
            <a:r>
              <a:rPr lang="de-DE" sz="2400" b="1" dirty="0"/>
              <a:t>Wenn Sie publizieren, was ist Ihnen am wichtigsten</a:t>
            </a:r>
            <a:r>
              <a:rPr lang="de-DE" sz="2400" b="1" dirty="0" smtClean="0"/>
              <a:t>?</a:t>
            </a:r>
          </a:p>
          <a:p>
            <a:pPr marL="0" indent="0">
              <a:buNone/>
            </a:pPr>
            <a:r>
              <a:rPr lang="de-DE" dirty="0" smtClean="0">
                <a:latin typeface="Arial" panose="020B0604020202020204" pitchFamily="34" charset="0"/>
                <a:cs typeface="Arial" panose="020B0604020202020204" pitchFamily="34" charset="0"/>
              </a:rPr>
              <a:t/>
            </a:r>
            <a:br>
              <a:rPr lang="de-DE" dirty="0" smtClean="0">
                <a:latin typeface="Arial" panose="020B0604020202020204" pitchFamily="34" charset="0"/>
                <a:cs typeface="Arial" panose="020B0604020202020204" pitchFamily="34" charset="0"/>
              </a:rPr>
            </a:br>
            <a:endParaRPr lang="de-DE" sz="2400" dirty="0"/>
          </a:p>
          <a:p>
            <a:pPr marL="0" indent="0">
              <a:buNone/>
            </a:pPr>
            <a:r>
              <a:rPr lang="de-DE" sz="2400" dirty="0" smtClean="0"/>
              <a:t>Wählen </a:t>
            </a:r>
            <a:r>
              <a:rPr lang="de-DE" sz="2400" dirty="0"/>
              <a:t>Sie </a:t>
            </a:r>
            <a:r>
              <a:rPr lang="de-DE" sz="2400" dirty="0" smtClean="0"/>
              <a:t>bitte eine für Sie zutreffende Antworten aus</a:t>
            </a:r>
            <a:endParaRPr lang="de-DE" sz="2400" dirty="0"/>
          </a:p>
          <a:p>
            <a:pPr marL="0" indent="0">
              <a:buNone/>
            </a:pPr>
            <a:endParaRPr lang="de-DE" sz="2400" dirty="0" smtClean="0"/>
          </a:p>
          <a:p>
            <a:pPr marL="0" indent="0">
              <a:buNone/>
            </a:pPr>
            <a:r>
              <a:rPr lang="de-DE" sz="2400" dirty="0" smtClean="0"/>
              <a:t>Zeit: 5 Minuten</a:t>
            </a:r>
            <a:endParaRPr lang="de-DE" sz="2400" dirty="0"/>
          </a:p>
        </p:txBody>
      </p:sp>
      <p:sp>
        <p:nvSpPr>
          <p:cNvPr id="8"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13 </a:t>
            </a:r>
            <a:endParaRPr lang="de-DE" dirty="0"/>
          </a:p>
        </p:txBody>
      </p:sp>
    </p:spTree>
    <p:extLst>
      <p:ext uri="{BB962C8B-B14F-4D97-AF65-F5344CB8AC3E}">
        <p14:creationId xmlns:p14="http://schemas.microsoft.com/office/powerpoint/2010/main" val="2763559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a:t>
            </a:r>
            <a:r>
              <a:rPr lang="de-DE" dirty="0" smtClean="0"/>
              <a:t>. Handlungsempfehlung zur OA-</a:t>
            </a:r>
            <a:r>
              <a:rPr lang="de-DE" dirty="0" err="1" smtClean="0"/>
              <a:t>Policy</a:t>
            </a:r>
            <a:r>
              <a:rPr lang="de-DE" dirty="0" smtClean="0"/>
              <a:t> </a:t>
            </a:r>
            <a:endParaRPr lang="de-DE" sz="2000" b="0" dirty="0"/>
          </a:p>
        </p:txBody>
      </p:sp>
      <p:sp>
        <p:nvSpPr>
          <p:cNvPr id="3" name="Inhaltsplatzhalter 2"/>
          <p:cNvSpPr>
            <a:spLocks noGrp="1"/>
          </p:cNvSpPr>
          <p:nvPr>
            <p:ph idx="1"/>
          </p:nvPr>
        </p:nvSpPr>
        <p:spPr/>
        <p:txBody>
          <a:bodyPr/>
          <a:lstStyle/>
          <a:p>
            <a:pPr marL="0" indent="0">
              <a:buNone/>
            </a:pPr>
            <a:r>
              <a:rPr lang="de-DE" sz="1900" dirty="0" smtClean="0"/>
              <a:t>„Publizieren </a:t>
            </a:r>
            <a:r>
              <a:rPr lang="de-DE" sz="1900" dirty="0"/>
              <a:t>Sie Ihre Forschungsergebnisse möglichst Open Access (OA), entweder in fachbezogenen elektronischen Veröffentlichungen oder auf dem institutionellen Repositorium der TU Darmstadt (TUprints). Stellen Sie Ihre Forschungsergebnisse nach Möglichkeit unter die Creative-</a:t>
            </a:r>
            <a:r>
              <a:rPr lang="de-DE" sz="1900" dirty="0" err="1"/>
              <a:t>Commons</a:t>
            </a:r>
            <a:r>
              <a:rPr lang="de-DE" sz="1900" dirty="0"/>
              <a:t>-Lizenz CC-BY, die bei Nennung des Urhebers eine maximale Verbreitung ermöglicht</a:t>
            </a:r>
            <a:r>
              <a:rPr lang="de-DE" sz="1900" dirty="0" smtClean="0"/>
              <a:t>.“</a:t>
            </a:r>
            <a:endParaRPr lang="de-DE" sz="1900" dirty="0"/>
          </a:p>
          <a:p>
            <a:pPr marL="0" indent="0">
              <a:buNone/>
            </a:pPr>
            <a:endParaRPr lang="de-DE" dirty="0"/>
          </a:p>
          <a:p>
            <a:pPr marL="0" indent="0">
              <a:buNone/>
            </a:pPr>
            <a:endParaRPr lang="de-DE" dirty="0"/>
          </a:p>
        </p:txBody>
      </p:sp>
      <p:sp>
        <p:nvSpPr>
          <p:cNvPr id="5" name="Textfeld 4"/>
          <p:cNvSpPr txBox="1"/>
          <p:nvPr/>
        </p:nvSpPr>
        <p:spPr>
          <a:xfrm>
            <a:off x="429148" y="3717032"/>
            <a:ext cx="7992887" cy="1323439"/>
          </a:xfrm>
          <a:prstGeom prst="rect">
            <a:avLst/>
          </a:prstGeom>
          <a:noFill/>
          <a:ln>
            <a:solidFill>
              <a:schemeClr val="tx1"/>
            </a:solidFill>
          </a:ln>
        </p:spPr>
        <p:txBody>
          <a:bodyPr wrap="square" rtlCol="0">
            <a:spAutoFit/>
          </a:bodyPr>
          <a:lstStyle/>
          <a:p>
            <a:r>
              <a:rPr lang="de-DE" sz="1600" b="1" dirty="0" smtClean="0"/>
              <a:t>OA-</a:t>
            </a:r>
            <a:r>
              <a:rPr lang="de-DE" sz="1600" b="1" dirty="0" err="1" smtClean="0"/>
              <a:t>Policy</a:t>
            </a:r>
            <a:r>
              <a:rPr lang="de-DE" sz="1600" b="1" dirty="0" smtClean="0"/>
              <a:t> (aus: Open-Access-</a:t>
            </a:r>
            <a:r>
              <a:rPr lang="de-DE" sz="1600" b="1" dirty="0" err="1" smtClean="0"/>
              <a:t>Policy</a:t>
            </a:r>
            <a:r>
              <a:rPr lang="de-DE" sz="1600" b="1" dirty="0" smtClean="0"/>
              <a:t> der TU-Darmstadt, 2019)</a:t>
            </a:r>
          </a:p>
          <a:p>
            <a:endParaRPr lang="de-DE" sz="1600" b="1" dirty="0" smtClean="0"/>
          </a:p>
          <a:p>
            <a:r>
              <a:rPr lang="de-DE" sz="1600" b="1" dirty="0" smtClean="0"/>
              <a:t>„Im Einzelnen spricht sich die TU Darmstadt dafür aus, dass Erstveröffentlichungen unter </a:t>
            </a:r>
            <a:r>
              <a:rPr lang="de-DE" sz="1600" b="1" dirty="0"/>
              <a:t>einer freien Lizenz, bevorzugt Creative-</a:t>
            </a:r>
            <a:r>
              <a:rPr lang="de-DE" sz="1600" b="1" dirty="0" err="1"/>
              <a:t>Commons</a:t>
            </a:r>
            <a:r>
              <a:rPr lang="de-DE" sz="1600" b="1" dirty="0"/>
              <a:t>-Lizenz (CC BY), </a:t>
            </a:r>
            <a:r>
              <a:rPr lang="de-DE" sz="1600" b="1" dirty="0" smtClean="0"/>
              <a:t>erscheinen, (…)“</a:t>
            </a:r>
            <a:endParaRPr lang="de-DE" sz="1600" b="1" dirty="0"/>
          </a:p>
        </p:txBody>
      </p:sp>
      <p:sp>
        <p:nvSpPr>
          <p:cNvPr id="6"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14</a:t>
            </a:r>
            <a:endParaRPr lang="de-DE" dirty="0"/>
          </a:p>
        </p:txBody>
      </p:sp>
    </p:spTree>
    <p:extLst>
      <p:ext uri="{BB962C8B-B14F-4D97-AF65-F5344CB8AC3E}">
        <p14:creationId xmlns:p14="http://schemas.microsoft.com/office/powerpoint/2010/main" val="2402328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Unterstützungsangebote der ULB</a:t>
            </a:r>
            <a:br>
              <a:rPr lang="de-DE" dirty="0" smtClean="0"/>
            </a:br>
            <a:r>
              <a:rPr lang="de-DE" sz="2000" b="0" dirty="0" smtClean="0"/>
              <a:t>zur I. Handlungsempfehlung (1)</a:t>
            </a:r>
            <a:endParaRPr lang="de-DE" sz="2000" b="0" dirty="0"/>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smtClean="0"/>
          </a:p>
          <a:p>
            <a:pPr marL="0" indent="0">
              <a:buNone/>
            </a:pPr>
            <a:endParaRPr lang="de-DE" dirty="0" smtClean="0"/>
          </a:p>
          <a:p>
            <a:pPr marL="0" indent="0">
              <a:buNone/>
            </a:pPr>
            <a:endParaRPr lang="de-DE" dirty="0"/>
          </a:p>
        </p:txBody>
      </p:sp>
      <p:sp>
        <p:nvSpPr>
          <p:cNvPr id="6" name="Inhaltsplatzhalter 2"/>
          <p:cNvSpPr txBox="1">
            <a:spLocks/>
          </p:cNvSpPr>
          <p:nvPr/>
        </p:nvSpPr>
        <p:spPr bwMode="auto">
          <a:xfrm>
            <a:off x="250824" y="1612298"/>
            <a:ext cx="8640763" cy="450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9388" indent="-179388"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ea typeface="+mn-ea"/>
                <a:cs typeface="Arial" panose="020B0604020202020204" pitchFamily="34" charset="0"/>
              </a:defRPr>
            </a:lvl1pPr>
            <a:lvl2pPr marL="349250" indent="-168275"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2pPr>
            <a:lvl3pPr marL="538163" indent="-187325"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3pPr>
            <a:lvl4pPr marL="717550" indent="-173038"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4pPr>
            <a:lvl5pPr marL="908050" indent="-188913"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5pPr>
            <a:lvl6pPr marL="1365250" indent="-188913" algn="l" rtl="0" fontAlgn="base">
              <a:spcBef>
                <a:spcPct val="20000"/>
              </a:spcBef>
              <a:spcAft>
                <a:spcPct val="0"/>
              </a:spcAft>
              <a:buFont typeface="Wingdings" charset="2"/>
              <a:buChar char="§"/>
              <a:defRPr sz="1600">
                <a:solidFill>
                  <a:schemeClr val="tx1"/>
                </a:solidFill>
                <a:latin typeface="+mn-lt"/>
              </a:defRPr>
            </a:lvl6pPr>
            <a:lvl7pPr marL="1822450" indent="-188913" algn="l" rtl="0" fontAlgn="base">
              <a:spcBef>
                <a:spcPct val="20000"/>
              </a:spcBef>
              <a:spcAft>
                <a:spcPct val="0"/>
              </a:spcAft>
              <a:buFont typeface="Wingdings" charset="2"/>
              <a:buChar char="§"/>
              <a:defRPr sz="1600">
                <a:solidFill>
                  <a:schemeClr val="tx1"/>
                </a:solidFill>
                <a:latin typeface="+mn-lt"/>
              </a:defRPr>
            </a:lvl7pPr>
            <a:lvl8pPr marL="2279650" indent="-188913" algn="l" rtl="0" fontAlgn="base">
              <a:spcBef>
                <a:spcPct val="20000"/>
              </a:spcBef>
              <a:spcAft>
                <a:spcPct val="0"/>
              </a:spcAft>
              <a:buFont typeface="Wingdings" charset="2"/>
              <a:buChar char="§"/>
              <a:defRPr sz="1600">
                <a:solidFill>
                  <a:schemeClr val="tx1"/>
                </a:solidFill>
                <a:latin typeface="+mn-lt"/>
              </a:defRPr>
            </a:lvl8pPr>
            <a:lvl9pPr marL="2736850" indent="-188913" algn="l" rtl="0" fontAlgn="base">
              <a:spcBef>
                <a:spcPct val="20000"/>
              </a:spcBef>
              <a:spcAft>
                <a:spcPct val="0"/>
              </a:spcAft>
              <a:buFont typeface="Wingdings" charset="2"/>
              <a:buChar char="§"/>
              <a:defRPr sz="1600">
                <a:solidFill>
                  <a:schemeClr val="tx1"/>
                </a:solidFill>
                <a:latin typeface="+mn-lt"/>
              </a:defRPr>
            </a:lvl9pPr>
          </a:lstStyle>
          <a:p>
            <a:r>
              <a:rPr lang="de-DE" kern="0" dirty="0" smtClean="0">
                <a:hlinkClick r:id="rId3"/>
              </a:rPr>
              <a:t>TUprints</a:t>
            </a:r>
            <a:endParaRPr lang="de-DE" kern="0" dirty="0" smtClean="0"/>
          </a:p>
          <a:p>
            <a:pPr marL="169862" lvl="1" indent="0">
              <a:buNone/>
            </a:pPr>
            <a:r>
              <a:rPr lang="de-DE" kern="0" dirty="0" smtClean="0"/>
              <a:t>Open-Access-Repositorium der TU Darmstadt</a:t>
            </a:r>
          </a:p>
          <a:p>
            <a:pPr marL="169862" lvl="1" indent="0">
              <a:buFont typeface="Wingdings" charset="2"/>
              <a:buNone/>
            </a:pPr>
            <a:endParaRPr lang="de-DE" kern="0" dirty="0" smtClean="0"/>
          </a:p>
          <a:p>
            <a:r>
              <a:rPr lang="de-DE" kern="0" dirty="0" smtClean="0">
                <a:hlinkClick r:id="rId4"/>
              </a:rPr>
              <a:t>Förder- und Finanzierungsmöglichkeiten</a:t>
            </a:r>
            <a:endParaRPr lang="de-DE" kern="0" dirty="0"/>
          </a:p>
          <a:p>
            <a:pPr lvl="1"/>
            <a:r>
              <a:rPr lang="de-DE" kern="0" dirty="0" smtClean="0"/>
              <a:t>Open-Access-Publikationsfonds für Zeitschriften und Monographien</a:t>
            </a:r>
          </a:p>
          <a:p>
            <a:pPr lvl="1"/>
            <a:r>
              <a:rPr lang="de-DE" kern="0" dirty="0" smtClean="0"/>
              <a:t>Unterstützung beim Aushandeln von Verlagsrabatten</a:t>
            </a:r>
          </a:p>
          <a:p>
            <a:pPr lvl="1"/>
            <a:r>
              <a:rPr lang="de-DE" kern="0" dirty="0" smtClean="0">
                <a:hlinkClick r:id="rId5"/>
              </a:rPr>
              <a:t>Projekt DEAL </a:t>
            </a:r>
            <a:r>
              <a:rPr lang="de-DE" kern="0" dirty="0" smtClean="0"/>
              <a:t>(Wiley, Springer)</a:t>
            </a:r>
          </a:p>
          <a:p>
            <a:pPr marL="0" indent="0">
              <a:buFont typeface="Wingdings" charset="2"/>
              <a:buNone/>
            </a:pPr>
            <a:endParaRPr lang="de-DE" kern="0" dirty="0" smtClean="0"/>
          </a:p>
          <a:p>
            <a:pPr marL="0" indent="0">
              <a:buFont typeface="Wingdings" charset="2"/>
              <a:buNone/>
            </a:pPr>
            <a:endParaRPr lang="de-DE" kern="0" dirty="0" smtClean="0"/>
          </a:p>
          <a:p>
            <a:pPr marL="0" indent="0">
              <a:buFont typeface="Wingdings" charset="2"/>
              <a:buNone/>
            </a:pPr>
            <a:endParaRPr lang="de-DE" kern="0" dirty="0" smtClean="0"/>
          </a:p>
          <a:p>
            <a:pPr marL="0" indent="0">
              <a:buFont typeface="Wingdings" charset="2"/>
              <a:buNone/>
            </a:pPr>
            <a:endParaRPr lang="de-DE" kern="0" dirty="0"/>
          </a:p>
        </p:txBody>
      </p:sp>
      <p:sp>
        <p:nvSpPr>
          <p:cNvPr id="7"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15 </a:t>
            </a:r>
            <a:endParaRPr lang="de-DE" dirty="0"/>
          </a:p>
        </p:txBody>
      </p:sp>
    </p:spTree>
    <p:extLst>
      <p:ext uri="{BB962C8B-B14F-4D97-AF65-F5344CB8AC3E}">
        <p14:creationId xmlns:p14="http://schemas.microsoft.com/office/powerpoint/2010/main" val="441480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Unterstützungsangebote der ULB</a:t>
            </a:r>
            <a:br>
              <a:rPr lang="de-DE" dirty="0" smtClean="0"/>
            </a:br>
            <a:r>
              <a:rPr lang="de-DE" sz="2000" b="0" dirty="0" smtClean="0"/>
              <a:t>zur I. Handlungsempfehlung (2)</a:t>
            </a:r>
            <a:endParaRPr lang="de-DE" sz="2000" b="0" dirty="0"/>
          </a:p>
        </p:txBody>
      </p:sp>
      <p:sp>
        <p:nvSpPr>
          <p:cNvPr id="6" name="Inhaltsplatzhalter 5"/>
          <p:cNvSpPr>
            <a:spLocks noGrp="1"/>
          </p:cNvSpPr>
          <p:nvPr>
            <p:ph idx="1"/>
          </p:nvPr>
        </p:nvSpPr>
        <p:spPr/>
        <p:txBody>
          <a:bodyPr/>
          <a:lstStyle/>
          <a:p>
            <a:pPr marL="0" indent="0">
              <a:buNone/>
            </a:pPr>
            <a:endParaRPr lang="de-DE" dirty="0" smtClean="0"/>
          </a:p>
          <a:p>
            <a:r>
              <a:rPr lang="de-DE" dirty="0" smtClean="0"/>
              <a:t>Publikationsberatung</a:t>
            </a:r>
          </a:p>
          <a:p>
            <a:endParaRPr lang="de-DE" dirty="0" smtClean="0"/>
          </a:p>
          <a:p>
            <a:r>
              <a:rPr lang="de-DE" dirty="0" smtClean="0">
                <a:hlinkClick r:id="rId2"/>
              </a:rPr>
              <a:t>Zeitschriften-Hosting</a:t>
            </a:r>
            <a:endParaRPr lang="de-DE" dirty="0"/>
          </a:p>
          <a:p>
            <a:pPr marL="169862" lvl="1" indent="0">
              <a:buNone/>
            </a:pPr>
            <a:r>
              <a:rPr lang="de-DE" dirty="0"/>
              <a:t>Unterstützung bei der Herausgabe von Open-Access-Zeitschriften</a:t>
            </a:r>
          </a:p>
          <a:p>
            <a:endParaRPr lang="de-DE" dirty="0"/>
          </a:p>
          <a:p>
            <a:pPr marL="0" indent="0">
              <a:buNone/>
            </a:pPr>
            <a:endParaRPr lang="de-DE" dirty="0"/>
          </a:p>
        </p:txBody>
      </p:sp>
      <p:sp>
        <p:nvSpPr>
          <p:cNvPr id="5"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16 </a:t>
            </a:r>
            <a:endParaRPr lang="de-DE" dirty="0"/>
          </a:p>
        </p:txBody>
      </p:sp>
    </p:spTree>
    <p:extLst>
      <p:ext uri="{BB962C8B-B14F-4D97-AF65-F5344CB8AC3E}">
        <p14:creationId xmlns:p14="http://schemas.microsoft.com/office/powerpoint/2010/main" val="1101564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II. Handlungsempfehlung zur OA-</a:t>
            </a:r>
            <a:r>
              <a:rPr lang="de-DE" dirty="0" err="1" smtClean="0"/>
              <a:t>Policy</a:t>
            </a:r>
            <a:endParaRPr lang="de-DE" dirty="0"/>
          </a:p>
        </p:txBody>
      </p:sp>
      <p:sp>
        <p:nvSpPr>
          <p:cNvPr id="3" name="Inhaltsplatzhalter 2"/>
          <p:cNvSpPr>
            <a:spLocks noGrp="1"/>
          </p:cNvSpPr>
          <p:nvPr>
            <p:ph idx="1"/>
          </p:nvPr>
        </p:nvSpPr>
        <p:spPr/>
        <p:txBody>
          <a:bodyPr/>
          <a:lstStyle/>
          <a:p>
            <a:pPr marL="0" indent="0">
              <a:buNone/>
            </a:pPr>
            <a:r>
              <a:rPr lang="de-DE" dirty="0" smtClean="0"/>
              <a:t>„Nutzen </a:t>
            </a:r>
            <a:r>
              <a:rPr lang="de-DE" dirty="0"/>
              <a:t>Sie für Ihre Publikationen, die bereits gedruckt in kostenpflichtigen Zeitschriften oder in anderen Fachorganen erschienen sind, die Möglichkeit der Zweitveröffentlichung. Mit TUprints steht Ihnen an der TU Darmstadt ein eigenes Repositorium zur Verfügung, auf dem Ihre Arbeiten zeitgleich oder auch erst nach Ablauf einer Frist im Volltext zugänglich gemacht werden</a:t>
            </a:r>
            <a:r>
              <a:rPr lang="de-DE" dirty="0" smtClean="0"/>
              <a:t>.“</a:t>
            </a:r>
            <a:endParaRPr lang="de-DE" dirty="0"/>
          </a:p>
          <a:p>
            <a:pPr marL="0" indent="0">
              <a:buNone/>
            </a:pPr>
            <a:endParaRPr lang="de-DE" dirty="0" smtClean="0"/>
          </a:p>
          <a:p>
            <a:pPr marL="0" indent="0">
              <a:buNone/>
            </a:pPr>
            <a:endParaRPr lang="de-DE" dirty="0"/>
          </a:p>
        </p:txBody>
      </p:sp>
      <p:sp>
        <p:nvSpPr>
          <p:cNvPr id="5" name="Textfeld 4"/>
          <p:cNvSpPr txBox="1"/>
          <p:nvPr/>
        </p:nvSpPr>
        <p:spPr>
          <a:xfrm>
            <a:off x="359975" y="3717032"/>
            <a:ext cx="8064896" cy="923330"/>
          </a:xfrm>
          <a:prstGeom prst="rect">
            <a:avLst/>
          </a:prstGeom>
          <a:noFill/>
          <a:ln>
            <a:solidFill>
              <a:schemeClr val="tx1"/>
            </a:solidFill>
          </a:ln>
        </p:spPr>
        <p:txBody>
          <a:bodyPr wrap="square" rtlCol="0">
            <a:spAutoFit/>
          </a:bodyPr>
          <a:lstStyle/>
          <a:p>
            <a:r>
              <a:rPr lang="de-DE" b="1" dirty="0" smtClean="0"/>
              <a:t>„ (…) die </a:t>
            </a:r>
            <a:r>
              <a:rPr lang="de-DE" b="1" dirty="0"/>
              <a:t>Angehörigen der TU Darmstadt ihr </a:t>
            </a:r>
            <a:r>
              <a:rPr lang="de-DE" b="1" dirty="0" smtClean="0"/>
              <a:t>Zweitveröffentlichungs-recht wahrnehmen </a:t>
            </a:r>
            <a:r>
              <a:rPr lang="de-DE" b="1" dirty="0"/>
              <a:t>und sämtliche Publikationen zusätzlich parallel bzw. zeitversetzt über Repositorien (insb. TUprints) zugänglich machen</a:t>
            </a:r>
            <a:r>
              <a:rPr lang="de-DE" b="1" dirty="0" smtClean="0"/>
              <a:t>, (…)“</a:t>
            </a:r>
            <a:endParaRPr lang="de-DE" b="1" dirty="0"/>
          </a:p>
        </p:txBody>
      </p:sp>
      <p:sp>
        <p:nvSpPr>
          <p:cNvPr id="6"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17</a:t>
            </a:r>
            <a:endParaRPr lang="de-DE" dirty="0"/>
          </a:p>
        </p:txBody>
      </p:sp>
    </p:spTree>
    <p:extLst>
      <p:ext uri="{BB962C8B-B14F-4D97-AF65-F5344CB8AC3E}">
        <p14:creationId xmlns:p14="http://schemas.microsoft.com/office/powerpoint/2010/main" val="3731463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Unterstützungsangebote der ULB</a:t>
            </a:r>
            <a:br>
              <a:rPr lang="de-DE" dirty="0" smtClean="0"/>
            </a:br>
            <a:r>
              <a:rPr lang="de-DE" sz="2000" b="0" dirty="0" smtClean="0"/>
              <a:t>zur II. Handlungsempfehlung </a:t>
            </a:r>
            <a:endParaRPr lang="de-DE" sz="2000" b="0" dirty="0"/>
          </a:p>
        </p:txBody>
      </p:sp>
      <p:sp>
        <p:nvSpPr>
          <p:cNvPr id="3" name="Inhaltsplatzhalter 2"/>
          <p:cNvSpPr>
            <a:spLocks noGrp="1"/>
          </p:cNvSpPr>
          <p:nvPr>
            <p:ph idx="1"/>
          </p:nvPr>
        </p:nvSpPr>
        <p:spPr/>
        <p:txBody>
          <a:bodyPr/>
          <a:lstStyle/>
          <a:p>
            <a:endParaRPr lang="de-DE" dirty="0"/>
          </a:p>
          <a:p>
            <a:endParaRPr lang="de-DE" dirty="0" smtClean="0"/>
          </a:p>
          <a:p>
            <a:pPr marL="0" indent="0">
              <a:buNone/>
            </a:pPr>
            <a:r>
              <a:rPr lang="de-DE" dirty="0" smtClean="0"/>
              <a:t> </a:t>
            </a:r>
          </a:p>
        </p:txBody>
      </p:sp>
      <p:sp>
        <p:nvSpPr>
          <p:cNvPr id="5" name="Inhaltsplatzhalter 2"/>
          <p:cNvSpPr txBox="1">
            <a:spLocks/>
          </p:cNvSpPr>
          <p:nvPr/>
        </p:nvSpPr>
        <p:spPr bwMode="auto">
          <a:xfrm>
            <a:off x="107504" y="1671638"/>
            <a:ext cx="8640763" cy="450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9388" indent="-179388"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ea typeface="+mn-ea"/>
                <a:cs typeface="Arial" panose="020B0604020202020204" pitchFamily="34" charset="0"/>
              </a:defRPr>
            </a:lvl1pPr>
            <a:lvl2pPr marL="349250" indent="-168275"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2pPr>
            <a:lvl3pPr marL="538163" indent="-187325"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3pPr>
            <a:lvl4pPr marL="717550" indent="-173038"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4pPr>
            <a:lvl5pPr marL="908050" indent="-188913"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5pPr>
            <a:lvl6pPr marL="1365250" indent="-188913" algn="l" rtl="0" fontAlgn="base">
              <a:spcBef>
                <a:spcPct val="20000"/>
              </a:spcBef>
              <a:spcAft>
                <a:spcPct val="0"/>
              </a:spcAft>
              <a:buFont typeface="Wingdings" charset="2"/>
              <a:buChar char="§"/>
              <a:defRPr sz="1600">
                <a:solidFill>
                  <a:schemeClr val="tx1"/>
                </a:solidFill>
                <a:latin typeface="+mn-lt"/>
              </a:defRPr>
            </a:lvl6pPr>
            <a:lvl7pPr marL="1822450" indent="-188913" algn="l" rtl="0" fontAlgn="base">
              <a:spcBef>
                <a:spcPct val="20000"/>
              </a:spcBef>
              <a:spcAft>
                <a:spcPct val="0"/>
              </a:spcAft>
              <a:buFont typeface="Wingdings" charset="2"/>
              <a:buChar char="§"/>
              <a:defRPr sz="1600">
                <a:solidFill>
                  <a:schemeClr val="tx1"/>
                </a:solidFill>
                <a:latin typeface="+mn-lt"/>
              </a:defRPr>
            </a:lvl7pPr>
            <a:lvl8pPr marL="2279650" indent="-188913" algn="l" rtl="0" fontAlgn="base">
              <a:spcBef>
                <a:spcPct val="20000"/>
              </a:spcBef>
              <a:spcAft>
                <a:spcPct val="0"/>
              </a:spcAft>
              <a:buFont typeface="Wingdings" charset="2"/>
              <a:buChar char="§"/>
              <a:defRPr sz="1600">
                <a:solidFill>
                  <a:schemeClr val="tx1"/>
                </a:solidFill>
                <a:latin typeface="+mn-lt"/>
              </a:defRPr>
            </a:lvl8pPr>
            <a:lvl9pPr marL="2736850" indent="-188913" algn="l" rtl="0" fontAlgn="base">
              <a:spcBef>
                <a:spcPct val="20000"/>
              </a:spcBef>
              <a:spcAft>
                <a:spcPct val="0"/>
              </a:spcAft>
              <a:buFont typeface="Wingdings" charset="2"/>
              <a:buChar char="§"/>
              <a:defRPr sz="1600">
                <a:solidFill>
                  <a:schemeClr val="tx1"/>
                </a:solidFill>
                <a:latin typeface="+mn-lt"/>
              </a:defRPr>
            </a:lvl9pPr>
          </a:lstStyle>
          <a:p>
            <a:pPr>
              <a:spcBef>
                <a:spcPts val="480"/>
              </a:spcBef>
            </a:pPr>
            <a:r>
              <a:rPr lang="de-DE" kern="0" dirty="0" smtClean="0">
                <a:hlinkClick r:id="rId3"/>
              </a:rPr>
              <a:t>TUprints</a:t>
            </a:r>
            <a:endParaRPr lang="de-DE" kern="0" dirty="0" smtClean="0"/>
          </a:p>
          <a:p>
            <a:pPr>
              <a:spcBef>
                <a:spcPts val="0"/>
              </a:spcBef>
            </a:pPr>
            <a:endParaRPr lang="de-DE" kern="0" dirty="0" smtClean="0"/>
          </a:p>
          <a:p>
            <a:pPr>
              <a:spcBef>
                <a:spcPts val="0"/>
              </a:spcBef>
            </a:pPr>
            <a:r>
              <a:rPr lang="de-DE" kern="0" dirty="0" smtClean="0">
                <a:hlinkClick r:id="rId4"/>
              </a:rPr>
              <a:t>Zweitveröffentlichungsservice</a:t>
            </a:r>
            <a:endParaRPr lang="de-DE" kern="0" dirty="0" smtClean="0"/>
          </a:p>
          <a:p>
            <a:pPr lvl="1">
              <a:spcBef>
                <a:spcPts val="0"/>
              </a:spcBef>
            </a:pPr>
            <a:r>
              <a:rPr lang="de-DE" kern="0" dirty="0" smtClean="0"/>
              <a:t>Rechtliche Prüfung / Einholung von Rechten</a:t>
            </a:r>
          </a:p>
          <a:p>
            <a:pPr lvl="1">
              <a:spcBef>
                <a:spcPts val="0"/>
              </a:spcBef>
            </a:pPr>
            <a:r>
              <a:rPr lang="de-DE" kern="0" dirty="0" smtClean="0"/>
              <a:t>Beratung zu Lizenzen</a:t>
            </a:r>
          </a:p>
          <a:p>
            <a:pPr lvl="1">
              <a:spcBef>
                <a:spcPts val="0"/>
              </a:spcBef>
            </a:pPr>
            <a:r>
              <a:rPr lang="de-DE" kern="0" dirty="0" smtClean="0"/>
              <a:t>Veröffentlichung auf TUprints</a:t>
            </a:r>
          </a:p>
          <a:p>
            <a:pPr marL="169862" lvl="1" indent="0">
              <a:spcBef>
                <a:spcPts val="0"/>
              </a:spcBef>
              <a:buNone/>
            </a:pPr>
            <a:endParaRPr lang="de-DE" kern="0" dirty="0" smtClean="0"/>
          </a:p>
          <a:p>
            <a:pPr>
              <a:spcBef>
                <a:spcPts val="0"/>
              </a:spcBef>
            </a:pPr>
            <a:r>
              <a:rPr lang="de-DE" kern="0" dirty="0" smtClean="0">
                <a:hlinkClick r:id="rId5"/>
              </a:rPr>
              <a:t>Dissemin</a:t>
            </a:r>
            <a:endParaRPr lang="de-DE" kern="0" dirty="0" smtClean="0"/>
          </a:p>
          <a:p>
            <a:pPr marL="169862" lvl="1" indent="0">
              <a:spcBef>
                <a:spcPts val="0"/>
              </a:spcBef>
              <a:buNone/>
            </a:pPr>
            <a:r>
              <a:rPr lang="de-DE" kern="0" dirty="0"/>
              <a:t>Tool für die Prüfung von Zweitveröffentlichungsmöglichkeiten inkl. der Veröffentlichung auf </a:t>
            </a:r>
            <a:r>
              <a:rPr lang="de-DE" kern="0" dirty="0" err="1"/>
              <a:t>TUprints</a:t>
            </a:r>
            <a:endParaRPr lang="de-DE" kern="0" dirty="0"/>
          </a:p>
          <a:p>
            <a:pPr marL="169862" lvl="1" indent="0">
              <a:spcBef>
                <a:spcPts val="0"/>
              </a:spcBef>
              <a:buNone/>
            </a:pPr>
            <a:endParaRPr lang="de-DE" kern="0" dirty="0" smtClean="0"/>
          </a:p>
          <a:p>
            <a:pPr>
              <a:spcBef>
                <a:spcPts val="0"/>
              </a:spcBef>
            </a:pPr>
            <a:r>
              <a:rPr lang="de-DE" kern="0" dirty="0" smtClean="0"/>
              <a:t>Publikationsberatung</a:t>
            </a:r>
          </a:p>
          <a:p>
            <a:pPr marL="0" indent="0">
              <a:buFont typeface="Wingdings" charset="2"/>
              <a:buNone/>
            </a:pPr>
            <a:endParaRPr lang="de-DE" kern="0" dirty="0" smtClean="0"/>
          </a:p>
          <a:p>
            <a:pPr marL="0" indent="0">
              <a:buFont typeface="Wingdings" charset="2"/>
              <a:buNone/>
            </a:pPr>
            <a:endParaRPr lang="de-DE" kern="0" dirty="0" smtClean="0"/>
          </a:p>
          <a:p>
            <a:endParaRPr lang="de-DE" kern="0" dirty="0" smtClean="0"/>
          </a:p>
          <a:p>
            <a:endParaRPr lang="de-DE" kern="0" dirty="0" smtClean="0"/>
          </a:p>
          <a:p>
            <a:pPr marL="0" indent="0">
              <a:buFont typeface="Wingdings" charset="2"/>
              <a:buNone/>
            </a:pPr>
            <a:r>
              <a:rPr lang="de-DE" kern="0" dirty="0" smtClean="0"/>
              <a:t> </a:t>
            </a:r>
          </a:p>
        </p:txBody>
      </p:sp>
      <p:sp>
        <p:nvSpPr>
          <p:cNvPr id="7"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18 </a:t>
            </a:r>
            <a:endParaRPr lang="de-DE" dirty="0"/>
          </a:p>
        </p:txBody>
      </p:sp>
    </p:spTree>
    <p:extLst>
      <p:ext uri="{BB962C8B-B14F-4D97-AF65-F5344CB8AC3E}">
        <p14:creationId xmlns:p14="http://schemas.microsoft.com/office/powerpoint/2010/main" val="2024339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III. Handlungsempfehlung zur OA-</a:t>
            </a:r>
            <a:r>
              <a:rPr lang="de-DE" dirty="0" err="1" smtClean="0"/>
              <a:t>Policy</a:t>
            </a:r>
            <a:endParaRPr lang="de-DE" dirty="0"/>
          </a:p>
        </p:txBody>
      </p:sp>
      <p:sp>
        <p:nvSpPr>
          <p:cNvPr id="3" name="Inhaltsplatzhalter 2"/>
          <p:cNvSpPr>
            <a:spLocks noGrp="1"/>
          </p:cNvSpPr>
          <p:nvPr>
            <p:ph idx="1"/>
          </p:nvPr>
        </p:nvSpPr>
        <p:spPr/>
        <p:txBody>
          <a:bodyPr/>
          <a:lstStyle/>
          <a:p>
            <a:pPr marL="0" indent="0">
              <a:buNone/>
            </a:pPr>
            <a:r>
              <a:rPr lang="de-DE" dirty="0" smtClean="0"/>
              <a:t>„Übertragen </a:t>
            </a:r>
            <a:r>
              <a:rPr lang="de-DE" dirty="0"/>
              <a:t>Sie Verlagen nicht Ihre exklusiven Nutzungsrechte. Prüfen Sie Ihren Verlagsvertrag vor dem Abschluss und ergänzen Sie ggf. einen Zusatz, der Ihnen ein einfaches Nutzungsrecht sichert. Das einfache Nutzungsrecht erlaubt die Zweitveröffentlichung auf dem Hochschulrepositorium</a:t>
            </a:r>
            <a:r>
              <a:rPr lang="de-DE" dirty="0" smtClean="0"/>
              <a:t>.“</a:t>
            </a:r>
            <a:endParaRPr lang="de-DE" dirty="0"/>
          </a:p>
          <a:p>
            <a:pPr marL="0" indent="0">
              <a:buNone/>
            </a:pPr>
            <a:endParaRPr lang="de-DE" dirty="0" smtClean="0"/>
          </a:p>
          <a:p>
            <a:pPr marL="0" indent="0">
              <a:buNone/>
            </a:pPr>
            <a:endParaRPr lang="de-DE" dirty="0"/>
          </a:p>
        </p:txBody>
      </p:sp>
      <p:sp>
        <p:nvSpPr>
          <p:cNvPr id="5" name="Textfeld 4"/>
          <p:cNvSpPr txBox="1"/>
          <p:nvPr/>
        </p:nvSpPr>
        <p:spPr>
          <a:xfrm>
            <a:off x="298704" y="3469780"/>
            <a:ext cx="8266262" cy="646331"/>
          </a:xfrm>
          <a:prstGeom prst="rect">
            <a:avLst/>
          </a:prstGeom>
          <a:noFill/>
          <a:ln>
            <a:solidFill>
              <a:schemeClr val="tx1"/>
            </a:solidFill>
          </a:ln>
        </p:spPr>
        <p:txBody>
          <a:bodyPr wrap="square" rtlCol="0">
            <a:spAutoFit/>
          </a:bodyPr>
          <a:lstStyle/>
          <a:p>
            <a:r>
              <a:rPr lang="de-DE" b="1" dirty="0" smtClean="0"/>
              <a:t>„ (…) beim </a:t>
            </a:r>
            <a:r>
              <a:rPr lang="de-DE" b="1" dirty="0"/>
              <a:t>Abschluss von </a:t>
            </a:r>
            <a:r>
              <a:rPr lang="de-DE" b="1" dirty="0" smtClean="0"/>
              <a:t>Verlagsverträgen nur </a:t>
            </a:r>
            <a:r>
              <a:rPr lang="de-DE" b="1" dirty="0"/>
              <a:t>einfache, nicht exklusive Nutzungsrechte übertragen werden</a:t>
            </a:r>
            <a:r>
              <a:rPr lang="de-DE" b="1" dirty="0" smtClean="0"/>
              <a:t>, (…)“</a:t>
            </a:r>
          </a:p>
        </p:txBody>
      </p:sp>
      <p:sp>
        <p:nvSpPr>
          <p:cNvPr id="7"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19 </a:t>
            </a:r>
            <a:endParaRPr lang="de-DE" dirty="0"/>
          </a:p>
        </p:txBody>
      </p:sp>
    </p:spTree>
    <p:extLst>
      <p:ext uri="{BB962C8B-B14F-4D97-AF65-F5344CB8AC3E}">
        <p14:creationId xmlns:p14="http://schemas.microsoft.com/office/powerpoint/2010/main" val="3796593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 </a:t>
            </a:r>
            <a:endParaRPr lang="de-DE" dirty="0"/>
          </a:p>
        </p:txBody>
      </p:sp>
      <p:sp>
        <p:nvSpPr>
          <p:cNvPr id="3" name="Inhaltsplatzhalter 2"/>
          <p:cNvSpPr>
            <a:spLocks noGrp="1"/>
          </p:cNvSpPr>
          <p:nvPr>
            <p:ph idx="1"/>
          </p:nvPr>
        </p:nvSpPr>
        <p:spPr/>
        <p:txBody>
          <a:bodyPr/>
          <a:lstStyle/>
          <a:p>
            <a:pPr marL="457200" indent="-457200">
              <a:lnSpc>
                <a:spcPct val="150000"/>
              </a:lnSpc>
              <a:buFont typeface="+mj-lt"/>
              <a:buAutoNum type="arabicPeriod"/>
            </a:pPr>
            <a:r>
              <a:rPr lang="de-DE" dirty="0" smtClean="0"/>
              <a:t>Publikationskreisläufe</a:t>
            </a:r>
          </a:p>
          <a:p>
            <a:pPr marL="457200" indent="-457200">
              <a:lnSpc>
                <a:spcPct val="150000"/>
              </a:lnSpc>
              <a:buFont typeface="+mj-lt"/>
              <a:buAutoNum type="arabicPeriod"/>
            </a:pPr>
            <a:r>
              <a:rPr lang="de-DE" dirty="0"/>
              <a:t>Autoren- und </a:t>
            </a:r>
            <a:r>
              <a:rPr lang="de-DE" dirty="0" smtClean="0"/>
              <a:t>Nutzungsrechte</a:t>
            </a:r>
          </a:p>
          <a:p>
            <a:pPr marL="457200" indent="-457200">
              <a:lnSpc>
                <a:spcPct val="150000"/>
              </a:lnSpc>
              <a:buFont typeface="+mj-lt"/>
              <a:buAutoNum type="arabicPeriod"/>
            </a:pPr>
            <a:r>
              <a:rPr lang="de-DE" dirty="0" err="1" smtClean="0"/>
              <a:t>Closed</a:t>
            </a:r>
            <a:r>
              <a:rPr lang="de-DE" dirty="0" smtClean="0"/>
              <a:t>- vs. Open-Access (OA), Open Access,</a:t>
            </a:r>
            <a:br>
              <a:rPr lang="de-DE" dirty="0" smtClean="0"/>
            </a:br>
            <a:r>
              <a:rPr lang="de-DE" dirty="0" smtClean="0"/>
              <a:t>CC-Lizenzen, OA-</a:t>
            </a:r>
            <a:r>
              <a:rPr lang="de-DE" dirty="0" err="1" smtClean="0"/>
              <a:t>Policy</a:t>
            </a:r>
            <a:r>
              <a:rPr lang="de-DE" dirty="0" smtClean="0"/>
              <a:t> der TU Darmstadt</a:t>
            </a:r>
          </a:p>
          <a:p>
            <a:pPr marL="0" indent="0">
              <a:lnSpc>
                <a:spcPct val="150000"/>
              </a:lnSpc>
              <a:buNone/>
            </a:pPr>
            <a:r>
              <a:rPr lang="de-DE" dirty="0" smtClean="0"/>
              <a:t>4. Vorgaben der Forschungsförderer</a:t>
            </a:r>
          </a:p>
          <a:p>
            <a:pPr marL="0" indent="0">
              <a:lnSpc>
                <a:spcPct val="150000"/>
              </a:lnSpc>
              <a:buNone/>
            </a:pPr>
            <a:r>
              <a:rPr lang="de-DE" dirty="0" smtClean="0"/>
              <a:t>5. </a:t>
            </a:r>
            <a:r>
              <a:rPr lang="de-DE" dirty="0" err="1" smtClean="0"/>
              <a:t>Predatory</a:t>
            </a:r>
            <a:r>
              <a:rPr lang="de-DE" dirty="0" smtClean="0"/>
              <a:t> </a:t>
            </a:r>
            <a:r>
              <a:rPr lang="de-DE" dirty="0"/>
              <a:t>Publishing</a:t>
            </a:r>
            <a:endParaRPr lang="de-DE" dirty="0" smtClean="0"/>
          </a:p>
          <a:p>
            <a:pPr marL="0" indent="0">
              <a:lnSpc>
                <a:spcPct val="150000"/>
              </a:lnSpc>
              <a:buNone/>
            </a:pPr>
            <a:r>
              <a:rPr lang="de-DE" dirty="0"/>
              <a:t>6</a:t>
            </a:r>
            <a:r>
              <a:rPr lang="de-DE" dirty="0" smtClean="0"/>
              <a:t>. Publikationsrichtlinie der </a:t>
            </a:r>
            <a:r>
              <a:rPr lang="de-DE" dirty="0"/>
              <a:t>TU Darmstadt, </a:t>
            </a:r>
            <a:r>
              <a:rPr lang="de-DE" dirty="0" smtClean="0"/>
              <a:t/>
            </a:r>
            <a:br>
              <a:rPr lang="de-DE" dirty="0" smtClean="0"/>
            </a:br>
            <a:r>
              <a:rPr lang="de-DE" dirty="0" smtClean="0"/>
              <a:t>      ORCID </a:t>
            </a:r>
            <a:r>
              <a:rPr lang="de-DE" dirty="0"/>
              <a:t>zur </a:t>
            </a:r>
            <a:r>
              <a:rPr lang="de-DE" dirty="0" smtClean="0"/>
              <a:t>Autorenidentifikation</a:t>
            </a:r>
          </a:p>
        </p:txBody>
      </p:sp>
      <p:sp>
        <p:nvSpPr>
          <p:cNvPr id="4" name="Fußzeilenplatzhalter 3"/>
          <p:cNvSpPr>
            <a:spLocks noGrp="1"/>
          </p:cNvSpPr>
          <p:nvPr>
            <p:ph type="ftr" sz="quarter" idx="10"/>
          </p:nvPr>
        </p:nvSpPr>
        <p:spPr/>
        <p:txBody>
          <a:bodyPr/>
          <a:lstStyle/>
          <a:p>
            <a:pPr>
              <a:defRPr/>
            </a:pPr>
            <a:r>
              <a:rPr lang="de-DE" dirty="0" smtClean="0"/>
              <a:t>25.05.2020 | ULB Darmstadt | Team Digitales Publizieren			Folie 2 </a:t>
            </a:r>
            <a:endParaRPr lang="de-DE" dirty="0"/>
          </a:p>
        </p:txBody>
      </p:sp>
    </p:spTree>
    <p:extLst>
      <p:ext uri="{BB962C8B-B14F-4D97-AF65-F5344CB8AC3E}">
        <p14:creationId xmlns:p14="http://schemas.microsoft.com/office/powerpoint/2010/main" val="4290821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Unterstützungsangebote der ULB</a:t>
            </a:r>
            <a:br>
              <a:rPr lang="de-DE" dirty="0" smtClean="0"/>
            </a:br>
            <a:r>
              <a:rPr lang="de-DE" sz="2000" b="0" dirty="0" smtClean="0"/>
              <a:t>zur III. Handlungsempfehlung  </a:t>
            </a:r>
            <a:endParaRPr lang="de-DE" sz="2000" b="0" dirty="0"/>
          </a:p>
        </p:txBody>
      </p:sp>
      <p:sp>
        <p:nvSpPr>
          <p:cNvPr id="3" name="Inhaltsplatzhalter 2"/>
          <p:cNvSpPr>
            <a:spLocks noGrp="1"/>
          </p:cNvSpPr>
          <p:nvPr>
            <p:ph idx="1"/>
          </p:nvPr>
        </p:nvSpPr>
        <p:spPr/>
        <p:txBody>
          <a:bodyPr/>
          <a:lstStyle/>
          <a:p>
            <a:endParaRPr lang="de-DE" dirty="0" smtClean="0"/>
          </a:p>
          <a:p>
            <a:endParaRPr lang="de-DE" dirty="0"/>
          </a:p>
          <a:p>
            <a:r>
              <a:rPr lang="de-DE" dirty="0" smtClean="0"/>
              <a:t>Textbausteine </a:t>
            </a:r>
            <a:r>
              <a:rPr lang="de-DE" dirty="0"/>
              <a:t>für </a:t>
            </a:r>
            <a:r>
              <a:rPr lang="de-DE" dirty="0" smtClean="0"/>
              <a:t>Verlagsverträge</a:t>
            </a:r>
          </a:p>
          <a:p>
            <a:pPr marL="0" indent="0">
              <a:buNone/>
            </a:pPr>
            <a:endParaRPr lang="de-DE" dirty="0" smtClean="0"/>
          </a:p>
          <a:p>
            <a:r>
              <a:rPr lang="de-DE" dirty="0" smtClean="0"/>
              <a:t>Publikationsberatung</a:t>
            </a:r>
            <a:endParaRPr lang="de-DE" dirty="0"/>
          </a:p>
          <a:p>
            <a:pPr marL="0" indent="0">
              <a:buNone/>
            </a:pPr>
            <a:endParaRPr lang="de-DE" dirty="0" smtClean="0"/>
          </a:p>
          <a:p>
            <a:pPr marL="0" indent="0">
              <a:buNone/>
            </a:pPr>
            <a:endParaRPr lang="de-DE" dirty="0"/>
          </a:p>
        </p:txBody>
      </p:sp>
      <p:sp>
        <p:nvSpPr>
          <p:cNvPr id="5"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20 </a:t>
            </a:r>
            <a:endParaRPr lang="de-DE" dirty="0"/>
          </a:p>
        </p:txBody>
      </p:sp>
    </p:spTree>
    <p:extLst>
      <p:ext uri="{BB962C8B-B14F-4D97-AF65-F5344CB8AC3E}">
        <p14:creationId xmlns:p14="http://schemas.microsoft.com/office/powerpoint/2010/main" val="2043474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IV. Handlungsempfehlung zur OA-</a:t>
            </a:r>
            <a:r>
              <a:rPr lang="de-DE" dirty="0" err="1" smtClean="0"/>
              <a:t>Policy</a:t>
            </a:r>
            <a:endParaRPr lang="de-DE" dirty="0"/>
          </a:p>
        </p:txBody>
      </p:sp>
      <p:sp>
        <p:nvSpPr>
          <p:cNvPr id="3" name="Inhaltsplatzhalter 2"/>
          <p:cNvSpPr>
            <a:spLocks noGrp="1"/>
          </p:cNvSpPr>
          <p:nvPr>
            <p:ph idx="1"/>
          </p:nvPr>
        </p:nvSpPr>
        <p:spPr/>
        <p:txBody>
          <a:bodyPr/>
          <a:lstStyle/>
          <a:p>
            <a:pPr marL="0" indent="0">
              <a:buNone/>
            </a:pPr>
            <a:r>
              <a:rPr lang="de-DE" dirty="0" smtClean="0"/>
              <a:t>„Achten </a:t>
            </a:r>
            <a:r>
              <a:rPr lang="de-DE" dirty="0"/>
              <a:t>Sie darauf, dass die Artikelbearbeitungsgebühr, die für Veröffentlichungen in OA-Zeitschriften berechnet wird, den von der Deutschen Forschungsgemeinschaft (DFG) festgelegten Betrag von derzeit 2.000 Euro nicht übersteigt. Informieren Sie sich beim Team Digitales Publizieren (DPUB) der Universitäts- und Landesbibliothek Darmstadt (ULB) über bestehende Absprachen zwischen der TU Darmstadt und Verlagen, die Veröffentlichungen von TU-Angehörigen vergünstigen</a:t>
            </a:r>
            <a:r>
              <a:rPr lang="de-DE" dirty="0" smtClean="0"/>
              <a:t>.“</a:t>
            </a:r>
          </a:p>
          <a:p>
            <a:endParaRPr lang="de-DE" dirty="0"/>
          </a:p>
          <a:p>
            <a:pPr marL="0" indent="0">
              <a:buNone/>
            </a:pPr>
            <a:endParaRPr lang="de-DE" dirty="0"/>
          </a:p>
        </p:txBody>
      </p:sp>
      <p:sp>
        <p:nvSpPr>
          <p:cNvPr id="5" name="Textfeld 4"/>
          <p:cNvSpPr txBox="1"/>
          <p:nvPr/>
        </p:nvSpPr>
        <p:spPr>
          <a:xfrm>
            <a:off x="340542" y="4312032"/>
            <a:ext cx="8164445" cy="646331"/>
          </a:xfrm>
          <a:prstGeom prst="rect">
            <a:avLst/>
          </a:prstGeom>
          <a:noFill/>
          <a:ln>
            <a:solidFill>
              <a:schemeClr val="tx1"/>
            </a:solidFill>
          </a:ln>
        </p:spPr>
        <p:txBody>
          <a:bodyPr wrap="square" rtlCol="0">
            <a:spAutoFit/>
          </a:bodyPr>
          <a:lstStyle/>
          <a:p>
            <a:r>
              <a:rPr lang="de-DE" b="1" dirty="0" smtClean="0"/>
              <a:t>„ (…) die </a:t>
            </a:r>
            <a:r>
              <a:rPr lang="de-DE" b="1" dirty="0"/>
              <a:t>Höhe von </a:t>
            </a:r>
            <a:r>
              <a:rPr lang="de-DE" b="1" i="1" dirty="0"/>
              <a:t>Open-Access-Gebühren</a:t>
            </a:r>
            <a:r>
              <a:rPr lang="de-DE" b="1" dirty="0"/>
              <a:t> auf die von der DFG formulierten Sätze beschränkt wird</a:t>
            </a:r>
            <a:r>
              <a:rPr lang="de-DE" b="1" dirty="0" smtClean="0"/>
              <a:t>, (…)“ </a:t>
            </a:r>
            <a:endParaRPr lang="de-DE" b="1" dirty="0"/>
          </a:p>
        </p:txBody>
      </p:sp>
      <p:sp>
        <p:nvSpPr>
          <p:cNvPr id="6"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21</a:t>
            </a:r>
            <a:endParaRPr lang="de-DE" dirty="0"/>
          </a:p>
        </p:txBody>
      </p:sp>
    </p:spTree>
    <p:extLst>
      <p:ext uri="{BB962C8B-B14F-4D97-AF65-F5344CB8AC3E}">
        <p14:creationId xmlns:p14="http://schemas.microsoft.com/office/powerpoint/2010/main" val="1111223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Unterstützungsangebote der ULB</a:t>
            </a:r>
            <a:br>
              <a:rPr lang="de-DE" dirty="0" smtClean="0"/>
            </a:br>
            <a:r>
              <a:rPr lang="de-DE" sz="2000" b="0" dirty="0" smtClean="0"/>
              <a:t>zur IV. Handlungsempfehlung  </a:t>
            </a:r>
            <a:endParaRPr lang="de-DE" sz="2000" b="0" dirty="0"/>
          </a:p>
        </p:txBody>
      </p:sp>
      <p:sp>
        <p:nvSpPr>
          <p:cNvPr id="3" name="Inhaltsplatzhalter 2"/>
          <p:cNvSpPr>
            <a:spLocks noGrp="1"/>
          </p:cNvSpPr>
          <p:nvPr>
            <p:ph idx="1"/>
          </p:nvPr>
        </p:nvSpPr>
        <p:spPr/>
        <p:txBody>
          <a:bodyPr/>
          <a:lstStyle/>
          <a:p>
            <a:endParaRPr lang="de-DE" dirty="0" smtClean="0"/>
          </a:p>
          <a:p>
            <a:endParaRPr lang="de-DE" dirty="0"/>
          </a:p>
          <a:p>
            <a:r>
              <a:rPr lang="de-DE" dirty="0" smtClean="0"/>
              <a:t>Open-Access-Publikationsfonds </a:t>
            </a:r>
            <a:r>
              <a:rPr lang="de-DE" dirty="0"/>
              <a:t>für </a:t>
            </a:r>
            <a:r>
              <a:rPr lang="de-DE" dirty="0" smtClean="0"/>
              <a:t>Zeitschriftenartikel</a:t>
            </a:r>
          </a:p>
          <a:p>
            <a:endParaRPr lang="de-DE" dirty="0"/>
          </a:p>
          <a:p>
            <a:r>
              <a:rPr lang="de-DE" dirty="0"/>
              <a:t>Unterstützung bei </a:t>
            </a:r>
            <a:r>
              <a:rPr lang="de-DE" dirty="0" smtClean="0"/>
              <a:t>Preisverhandlungen</a:t>
            </a:r>
          </a:p>
          <a:p>
            <a:pPr marL="0" indent="0">
              <a:buNone/>
            </a:pPr>
            <a:r>
              <a:rPr lang="de-DE" dirty="0" smtClean="0">
                <a:sym typeface="Wingdings" panose="05000000000000000000" pitchFamily="2" charset="2"/>
              </a:rPr>
              <a:t> </a:t>
            </a:r>
            <a:r>
              <a:rPr lang="de-DE" dirty="0" smtClean="0"/>
              <a:t>Erzielen </a:t>
            </a:r>
            <a:r>
              <a:rPr lang="de-DE" dirty="0"/>
              <a:t>von Rabatten</a:t>
            </a:r>
          </a:p>
          <a:p>
            <a:endParaRPr lang="de-DE" dirty="0"/>
          </a:p>
        </p:txBody>
      </p:sp>
      <p:sp>
        <p:nvSpPr>
          <p:cNvPr id="5"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22 </a:t>
            </a:r>
            <a:endParaRPr lang="de-DE" dirty="0"/>
          </a:p>
        </p:txBody>
      </p:sp>
    </p:spTree>
    <p:extLst>
      <p:ext uri="{BB962C8B-B14F-4D97-AF65-F5344CB8AC3E}">
        <p14:creationId xmlns:p14="http://schemas.microsoft.com/office/powerpoint/2010/main" val="673591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a:t>
            </a:r>
            <a:r>
              <a:rPr lang="de-DE" dirty="0" smtClean="0"/>
              <a:t>. Handlungsempfehlung zur OA-</a:t>
            </a:r>
            <a:r>
              <a:rPr lang="de-DE" dirty="0" err="1" smtClean="0"/>
              <a:t>Policy</a:t>
            </a:r>
            <a:endParaRPr lang="de-DE" dirty="0"/>
          </a:p>
        </p:txBody>
      </p:sp>
      <p:sp>
        <p:nvSpPr>
          <p:cNvPr id="3" name="Inhaltsplatzhalter 2"/>
          <p:cNvSpPr>
            <a:spLocks noGrp="1"/>
          </p:cNvSpPr>
          <p:nvPr>
            <p:ph idx="1"/>
          </p:nvPr>
        </p:nvSpPr>
        <p:spPr/>
        <p:txBody>
          <a:bodyPr/>
          <a:lstStyle/>
          <a:p>
            <a:pPr marL="0" indent="0">
              <a:buNone/>
            </a:pPr>
            <a:r>
              <a:rPr lang="de-DE" dirty="0" smtClean="0"/>
              <a:t>„Veröffentlichen </a:t>
            </a:r>
            <a:r>
              <a:rPr lang="de-DE" dirty="0"/>
              <a:t>Sie alle Forschungsdaten unter einer möglichst freien Lizenz (CC-0 oder CC-BY). Dadurch stehen die Daten für die weitere wissenschaftliche Arbeit zur Verfügung und müssen nicht neu erhoben werden. Orientieren Sie sich an den »Leitlinien zum Umgang mit digitalen Forschungsdaten an der TU Darmstadt</a:t>
            </a:r>
            <a:r>
              <a:rPr lang="de-DE" dirty="0" smtClean="0"/>
              <a:t>«.“</a:t>
            </a:r>
            <a:endParaRPr lang="de-DE" dirty="0"/>
          </a:p>
          <a:p>
            <a:pPr marL="0" indent="0">
              <a:buNone/>
            </a:pPr>
            <a:endParaRPr lang="de-DE" dirty="0" smtClean="0"/>
          </a:p>
          <a:p>
            <a:pPr marL="0" indent="0">
              <a:buNone/>
            </a:pPr>
            <a:endParaRPr lang="de-DE" dirty="0"/>
          </a:p>
        </p:txBody>
      </p:sp>
      <p:sp>
        <p:nvSpPr>
          <p:cNvPr id="5" name="Textfeld 4"/>
          <p:cNvSpPr txBox="1"/>
          <p:nvPr/>
        </p:nvSpPr>
        <p:spPr>
          <a:xfrm>
            <a:off x="296926" y="3429000"/>
            <a:ext cx="8326825" cy="2031325"/>
          </a:xfrm>
          <a:prstGeom prst="rect">
            <a:avLst/>
          </a:prstGeom>
          <a:noFill/>
          <a:ln>
            <a:solidFill>
              <a:schemeClr val="tx1"/>
            </a:solidFill>
          </a:ln>
        </p:spPr>
        <p:txBody>
          <a:bodyPr wrap="square" rtlCol="0">
            <a:spAutoFit/>
          </a:bodyPr>
          <a:lstStyle/>
          <a:p>
            <a:r>
              <a:rPr lang="de-DE" b="1" dirty="0" smtClean="0"/>
              <a:t>„ (…) zur </a:t>
            </a:r>
            <a:r>
              <a:rPr lang="de-DE" b="1" dirty="0"/>
              <a:t>Publikation bestimmte oder Publikationen begleitende </a:t>
            </a:r>
            <a:r>
              <a:rPr lang="de-DE" b="1" i="1" dirty="0"/>
              <a:t>Forschungsdaten </a:t>
            </a:r>
            <a:r>
              <a:rPr lang="de-DE" b="1" dirty="0"/>
              <a:t>nach Möglichkeit unter freien Lizenzen und offenen Standards veröffentlicht werden; vgl. die Leitlinien zum Umgang mit digitalen Forschungsdaten an der TU Darmstadt; </a:t>
            </a:r>
            <a:r>
              <a:rPr lang="de-DE" b="1" dirty="0" smtClean="0"/>
              <a:t>https</a:t>
            </a:r>
            <a:r>
              <a:rPr lang="de-DE" b="1" dirty="0"/>
              <a:t>://</a:t>
            </a:r>
            <a:r>
              <a:rPr lang="de-DE" b="1" dirty="0" smtClean="0"/>
              <a:t>www.intern.tu-darmstadt.de/media/daa_responsives_design/03_forschung_medien/forschungsfoerderung_2/gute_wiss_praxis/Leitlinien_Forschungsdaten_2015.de.pdf (...)“</a:t>
            </a:r>
            <a:endParaRPr lang="de-DE" b="1" dirty="0"/>
          </a:p>
        </p:txBody>
      </p:sp>
      <p:sp>
        <p:nvSpPr>
          <p:cNvPr id="6"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23 </a:t>
            </a:r>
            <a:endParaRPr lang="de-DE" dirty="0"/>
          </a:p>
        </p:txBody>
      </p:sp>
    </p:spTree>
    <p:extLst>
      <p:ext uri="{BB962C8B-B14F-4D97-AF65-F5344CB8AC3E}">
        <p14:creationId xmlns:p14="http://schemas.microsoft.com/office/powerpoint/2010/main" val="156143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Unterstützungsangebote der ULB</a:t>
            </a:r>
            <a:br>
              <a:rPr lang="de-DE" dirty="0" smtClean="0"/>
            </a:br>
            <a:r>
              <a:rPr lang="de-DE" sz="2000" b="0" dirty="0" smtClean="0"/>
              <a:t>zur V. Handlungsempfehlung  </a:t>
            </a:r>
            <a:endParaRPr lang="de-DE" sz="2000" b="0" dirty="0"/>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smtClean="0"/>
          </a:p>
        </p:txBody>
      </p:sp>
      <p:sp>
        <p:nvSpPr>
          <p:cNvPr id="5" name="Inhaltsplatzhalter 2"/>
          <p:cNvSpPr txBox="1">
            <a:spLocks/>
          </p:cNvSpPr>
          <p:nvPr/>
        </p:nvSpPr>
        <p:spPr bwMode="auto">
          <a:xfrm>
            <a:off x="258581" y="1511158"/>
            <a:ext cx="8640763" cy="450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9388" indent="-179388"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ea typeface="+mn-ea"/>
                <a:cs typeface="Arial" panose="020B0604020202020204" pitchFamily="34" charset="0"/>
              </a:defRPr>
            </a:lvl1pPr>
            <a:lvl2pPr marL="349250" indent="-168275"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2pPr>
            <a:lvl3pPr marL="538163" indent="-187325"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3pPr>
            <a:lvl4pPr marL="717550" indent="-173038"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4pPr>
            <a:lvl5pPr marL="908050" indent="-188913"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5pPr>
            <a:lvl6pPr marL="1365250" indent="-188913" algn="l" rtl="0" fontAlgn="base">
              <a:spcBef>
                <a:spcPct val="20000"/>
              </a:spcBef>
              <a:spcAft>
                <a:spcPct val="0"/>
              </a:spcAft>
              <a:buFont typeface="Wingdings" charset="2"/>
              <a:buChar char="§"/>
              <a:defRPr sz="1600">
                <a:solidFill>
                  <a:schemeClr val="tx1"/>
                </a:solidFill>
                <a:latin typeface="+mn-lt"/>
              </a:defRPr>
            </a:lvl6pPr>
            <a:lvl7pPr marL="1822450" indent="-188913" algn="l" rtl="0" fontAlgn="base">
              <a:spcBef>
                <a:spcPct val="20000"/>
              </a:spcBef>
              <a:spcAft>
                <a:spcPct val="0"/>
              </a:spcAft>
              <a:buFont typeface="Wingdings" charset="2"/>
              <a:buChar char="§"/>
              <a:defRPr sz="1600">
                <a:solidFill>
                  <a:schemeClr val="tx1"/>
                </a:solidFill>
                <a:latin typeface="+mn-lt"/>
              </a:defRPr>
            </a:lvl7pPr>
            <a:lvl8pPr marL="2279650" indent="-188913" algn="l" rtl="0" fontAlgn="base">
              <a:spcBef>
                <a:spcPct val="20000"/>
              </a:spcBef>
              <a:spcAft>
                <a:spcPct val="0"/>
              </a:spcAft>
              <a:buFont typeface="Wingdings" charset="2"/>
              <a:buChar char="§"/>
              <a:defRPr sz="1600">
                <a:solidFill>
                  <a:schemeClr val="tx1"/>
                </a:solidFill>
                <a:latin typeface="+mn-lt"/>
              </a:defRPr>
            </a:lvl8pPr>
            <a:lvl9pPr marL="2736850" indent="-188913" algn="l" rtl="0" fontAlgn="base">
              <a:spcBef>
                <a:spcPct val="20000"/>
              </a:spcBef>
              <a:spcAft>
                <a:spcPct val="0"/>
              </a:spcAft>
              <a:buFont typeface="Wingdings" charset="2"/>
              <a:buChar char="§"/>
              <a:defRPr sz="1600">
                <a:solidFill>
                  <a:schemeClr val="tx1"/>
                </a:solidFill>
                <a:latin typeface="+mn-lt"/>
              </a:defRPr>
            </a:lvl9pPr>
          </a:lstStyle>
          <a:p>
            <a:endParaRPr lang="de-DE" sz="2200" kern="0" dirty="0" smtClean="0"/>
          </a:p>
          <a:p>
            <a:r>
              <a:rPr lang="de-DE" sz="2200" kern="0" dirty="0" smtClean="0">
                <a:hlinkClick r:id="rId2"/>
              </a:rPr>
              <a:t>TUdatalib</a:t>
            </a:r>
            <a:endParaRPr lang="de-DE" sz="2200" kern="0" dirty="0" smtClean="0"/>
          </a:p>
          <a:p>
            <a:pPr marL="169862" lvl="1" indent="0">
              <a:buNone/>
            </a:pPr>
            <a:r>
              <a:rPr lang="de-DE" kern="0" dirty="0" smtClean="0"/>
              <a:t>Unterstützung aller Mitglieder der TU Darmstadt bei der </a:t>
            </a:r>
          </a:p>
          <a:p>
            <a:pPr marL="701675" lvl="2" indent="-342900"/>
            <a:r>
              <a:rPr lang="de-DE" kern="0" dirty="0" smtClean="0"/>
              <a:t>Sicherung</a:t>
            </a:r>
          </a:p>
          <a:p>
            <a:pPr marL="701675" lvl="2" indent="-342900"/>
            <a:r>
              <a:rPr lang="de-DE" kern="0" dirty="0" smtClean="0"/>
              <a:t>Archivierung </a:t>
            </a:r>
          </a:p>
          <a:p>
            <a:pPr marL="701675" lvl="2" indent="-342900"/>
            <a:r>
              <a:rPr lang="de-DE" kern="0" dirty="0" smtClean="0"/>
              <a:t>Veröffentlichung </a:t>
            </a:r>
          </a:p>
          <a:p>
            <a:pPr marL="701675" lvl="2" indent="-342900"/>
            <a:r>
              <a:rPr lang="de-DE" kern="0" dirty="0" smtClean="0"/>
              <a:t>Nachnutzung </a:t>
            </a:r>
          </a:p>
          <a:p>
            <a:pPr marL="169862" lvl="1" indent="0">
              <a:buNone/>
            </a:pPr>
            <a:r>
              <a:rPr lang="de-DE" kern="0" dirty="0" smtClean="0"/>
              <a:t>von Forschungsdaten.</a:t>
            </a:r>
            <a:br>
              <a:rPr lang="de-DE" kern="0" dirty="0" smtClean="0"/>
            </a:br>
            <a:endParaRPr lang="de-DE" kern="0" dirty="0" smtClean="0"/>
          </a:p>
        </p:txBody>
      </p:sp>
      <p:sp>
        <p:nvSpPr>
          <p:cNvPr id="6"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24 </a:t>
            </a:r>
            <a:endParaRPr lang="de-DE" dirty="0"/>
          </a:p>
        </p:txBody>
      </p:sp>
    </p:spTree>
    <p:extLst>
      <p:ext uri="{BB962C8B-B14F-4D97-AF65-F5344CB8AC3E}">
        <p14:creationId xmlns:p14="http://schemas.microsoft.com/office/powerpoint/2010/main" val="1928598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 Handlungsempfehlung zur OA-</a:t>
            </a:r>
            <a:r>
              <a:rPr lang="de-DE" dirty="0" err="1" smtClean="0"/>
              <a:t>Policy</a:t>
            </a:r>
            <a:endParaRPr lang="de-DE" dirty="0"/>
          </a:p>
        </p:txBody>
      </p:sp>
      <p:sp>
        <p:nvSpPr>
          <p:cNvPr id="3" name="Inhaltsplatzhalter 2"/>
          <p:cNvSpPr>
            <a:spLocks noGrp="1"/>
          </p:cNvSpPr>
          <p:nvPr>
            <p:ph idx="1"/>
          </p:nvPr>
        </p:nvSpPr>
        <p:spPr/>
        <p:txBody>
          <a:bodyPr/>
          <a:lstStyle/>
          <a:p>
            <a:pPr marL="0" indent="0">
              <a:buNone/>
            </a:pPr>
            <a:r>
              <a:rPr lang="de-DE" dirty="0" smtClean="0"/>
              <a:t>„Nicht </a:t>
            </a:r>
            <a:r>
              <a:rPr lang="de-DE" dirty="0"/>
              <a:t>nur als Autorin oder Autor, auch als Herausgebender, Begutachterin und Begutachter oder in anderer Funktion können Sie OA-Veröffentlichungen stärken. Unterstützen Sie bestehende OA-Publikationen, gründen Sie neue, falls Ihr Fachgebiet noch nicht abgedeckt ist, oder prüfen Sie, ob eine Transformation Ihres Fachorgans interessant und möglich ist</a:t>
            </a:r>
            <a:r>
              <a:rPr lang="de-DE" dirty="0" smtClean="0"/>
              <a:t>.“</a:t>
            </a:r>
            <a:endParaRPr lang="de-DE" dirty="0"/>
          </a:p>
          <a:p>
            <a:pPr marL="0" indent="0">
              <a:buNone/>
            </a:pPr>
            <a:endParaRPr lang="de-DE" dirty="0" smtClean="0"/>
          </a:p>
          <a:p>
            <a:pPr marL="0" indent="0">
              <a:buNone/>
            </a:pPr>
            <a:endParaRPr lang="de-DE" dirty="0"/>
          </a:p>
        </p:txBody>
      </p:sp>
      <p:sp>
        <p:nvSpPr>
          <p:cNvPr id="5" name="Textfeld 4"/>
          <p:cNvSpPr txBox="1"/>
          <p:nvPr/>
        </p:nvSpPr>
        <p:spPr>
          <a:xfrm>
            <a:off x="327976" y="3824167"/>
            <a:ext cx="8317681" cy="923330"/>
          </a:xfrm>
          <a:prstGeom prst="rect">
            <a:avLst/>
          </a:prstGeom>
          <a:noFill/>
          <a:ln>
            <a:solidFill>
              <a:schemeClr val="tx1"/>
            </a:solidFill>
          </a:ln>
        </p:spPr>
        <p:txBody>
          <a:bodyPr wrap="square" rtlCol="0">
            <a:spAutoFit/>
          </a:bodyPr>
          <a:lstStyle/>
          <a:p>
            <a:r>
              <a:rPr lang="de-DE" b="1" dirty="0" smtClean="0"/>
              <a:t>„ (…) Angehörige </a:t>
            </a:r>
            <a:r>
              <a:rPr lang="de-DE" b="1" dirty="0"/>
              <a:t>der TU Darmstadt stärker als bisher auch bei der </a:t>
            </a:r>
            <a:r>
              <a:rPr lang="de-DE" b="1" i="1" dirty="0"/>
              <a:t>Begutachtung</a:t>
            </a:r>
            <a:r>
              <a:rPr lang="de-DE" b="1" dirty="0"/>
              <a:t>, </a:t>
            </a:r>
            <a:r>
              <a:rPr lang="de-DE" b="1" i="1" dirty="0"/>
              <a:t>Redaktion</a:t>
            </a:r>
            <a:r>
              <a:rPr lang="de-DE" b="1" dirty="0"/>
              <a:t> und </a:t>
            </a:r>
            <a:r>
              <a:rPr lang="de-DE" b="1" i="1" dirty="0"/>
              <a:t>Herausgabe</a:t>
            </a:r>
            <a:r>
              <a:rPr lang="de-DE" b="1" dirty="0"/>
              <a:t> von Open-Access-Publikationen mitwirken, </a:t>
            </a:r>
            <a:r>
              <a:rPr lang="de-DE" b="1" dirty="0" smtClean="0"/>
              <a:t>(…)“</a:t>
            </a:r>
            <a:endParaRPr lang="de-DE" b="1" dirty="0"/>
          </a:p>
        </p:txBody>
      </p:sp>
      <p:sp>
        <p:nvSpPr>
          <p:cNvPr id="6"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25 </a:t>
            </a:r>
            <a:endParaRPr lang="de-DE" dirty="0"/>
          </a:p>
        </p:txBody>
      </p:sp>
    </p:spTree>
    <p:extLst>
      <p:ext uri="{BB962C8B-B14F-4D97-AF65-F5344CB8AC3E}">
        <p14:creationId xmlns:p14="http://schemas.microsoft.com/office/powerpoint/2010/main" val="904810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Unterstützungsangebote der ULB</a:t>
            </a:r>
            <a:br>
              <a:rPr lang="de-DE" dirty="0" smtClean="0"/>
            </a:br>
            <a:r>
              <a:rPr lang="de-DE" sz="2000" b="0" dirty="0" smtClean="0"/>
              <a:t>zur VI. Handlungsempfehlung  </a:t>
            </a:r>
            <a:endParaRPr lang="de-DE" sz="2000" b="0" dirty="0"/>
          </a:p>
        </p:txBody>
      </p:sp>
      <p:sp>
        <p:nvSpPr>
          <p:cNvPr id="3" name="Inhaltsplatzhalter 2"/>
          <p:cNvSpPr>
            <a:spLocks noGrp="1"/>
          </p:cNvSpPr>
          <p:nvPr>
            <p:ph idx="1"/>
          </p:nvPr>
        </p:nvSpPr>
        <p:spPr>
          <a:xfrm>
            <a:off x="282095" y="1519238"/>
            <a:ext cx="8640763" cy="4500562"/>
          </a:xfrm>
        </p:spPr>
        <p:txBody>
          <a:bodyPr/>
          <a:lstStyle/>
          <a:p>
            <a:endParaRPr lang="de-DE" dirty="0"/>
          </a:p>
          <a:p>
            <a:endParaRPr lang="de-DE" dirty="0"/>
          </a:p>
          <a:p>
            <a:endParaRPr lang="de-DE" dirty="0"/>
          </a:p>
        </p:txBody>
      </p:sp>
      <p:sp>
        <p:nvSpPr>
          <p:cNvPr id="7" name="Inhaltsplatzhalter 2"/>
          <p:cNvSpPr txBox="1">
            <a:spLocks/>
          </p:cNvSpPr>
          <p:nvPr/>
        </p:nvSpPr>
        <p:spPr bwMode="auto">
          <a:xfrm>
            <a:off x="263392" y="1539273"/>
            <a:ext cx="8640763" cy="450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9388" indent="-179388"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ea typeface="+mn-ea"/>
                <a:cs typeface="Arial" panose="020B0604020202020204" pitchFamily="34" charset="0"/>
              </a:defRPr>
            </a:lvl1pPr>
            <a:lvl2pPr marL="349250" indent="-168275"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2pPr>
            <a:lvl3pPr marL="538163" indent="-187325"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3pPr>
            <a:lvl4pPr marL="717550" indent="-173038"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4pPr>
            <a:lvl5pPr marL="908050" indent="-188913" algn="l" rtl="0" eaLnBrk="0" fontAlgn="base" hangingPunct="0">
              <a:spcBef>
                <a:spcPct val="20000"/>
              </a:spcBef>
              <a:spcAft>
                <a:spcPct val="0"/>
              </a:spcAft>
              <a:buFont typeface="Wingdings" charset="2"/>
              <a:buChar char="§"/>
              <a:defRPr sz="2000">
                <a:solidFill>
                  <a:schemeClr val="tx1"/>
                </a:solidFill>
                <a:latin typeface="Arial" panose="020B0604020202020204" pitchFamily="34" charset="0"/>
                <a:cs typeface="Arial" panose="020B0604020202020204" pitchFamily="34" charset="0"/>
              </a:defRPr>
            </a:lvl5pPr>
            <a:lvl6pPr marL="1365250" indent="-188913" algn="l" rtl="0" fontAlgn="base">
              <a:spcBef>
                <a:spcPct val="20000"/>
              </a:spcBef>
              <a:spcAft>
                <a:spcPct val="0"/>
              </a:spcAft>
              <a:buFont typeface="Wingdings" charset="2"/>
              <a:buChar char="§"/>
              <a:defRPr sz="1600">
                <a:solidFill>
                  <a:schemeClr val="tx1"/>
                </a:solidFill>
                <a:latin typeface="+mn-lt"/>
              </a:defRPr>
            </a:lvl6pPr>
            <a:lvl7pPr marL="1822450" indent="-188913" algn="l" rtl="0" fontAlgn="base">
              <a:spcBef>
                <a:spcPct val="20000"/>
              </a:spcBef>
              <a:spcAft>
                <a:spcPct val="0"/>
              </a:spcAft>
              <a:buFont typeface="Wingdings" charset="2"/>
              <a:buChar char="§"/>
              <a:defRPr sz="1600">
                <a:solidFill>
                  <a:schemeClr val="tx1"/>
                </a:solidFill>
                <a:latin typeface="+mn-lt"/>
              </a:defRPr>
            </a:lvl7pPr>
            <a:lvl8pPr marL="2279650" indent="-188913" algn="l" rtl="0" fontAlgn="base">
              <a:spcBef>
                <a:spcPct val="20000"/>
              </a:spcBef>
              <a:spcAft>
                <a:spcPct val="0"/>
              </a:spcAft>
              <a:buFont typeface="Wingdings" charset="2"/>
              <a:buChar char="§"/>
              <a:defRPr sz="1600">
                <a:solidFill>
                  <a:schemeClr val="tx1"/>
                </a:solidFill>
                <a:latin typeface="+mn-lt"/>
              </a:defRPr>
            </a:lvl8pPr>
            <a:lvl9pPr marL="2736850" indent="-188913" algn="l" rtl="0" fontAlgn="base">
              <a:spcBef>
                <a:spcPct val="20000"/>
              </a:spcBef>
              <a:spcAft>
                <a:spcPct val="0"/>
              </a:spcAft>
              <a:buFont typeface="Wingdings" charset="2"/>
              <a:buChar char="§"/>
              <a:defRPr sz="1600">
                <a:solidFill>
                  <a:schemeClr val="tx1"/>
                </a:solidFill>
                <a:latin typeface="+mn-lt"/>
              </a:defRPr>
            </a:lvl9pPr>
          </a:lstStyle>
          <a:p>
            <a:endParaRPr lang="de-DE" kern="0" dirty="0" smtClean="0">
              <a:hlinkClick r:id="rId2"/>
            </a:endParaRPr>
          </a:p>
          <a:p>
            <a:r>
              <a:rPr lang="de-DE" kern="0" dirty="0" smtClean="0">
                <a:hlinkClick r:id="rId2"/>
              </a:rPr>
              <a:t>TUjournals</a:t>
            </a:r>
            <a:endParaRPr lang="de-DE" kern="0" dirty="0" smtClean="0"/>
          </a:p>
          <a:p>
            <a:pPr marL="169862" lvl="1" indent="0">
              <a:buNone/>
            </a:pPr>
            <a:r>
              <a:rPr lang="de-DE" kern="0" dirty="0" smtClean="0"/>
              <a:t>Unterstützung der Herausgabe von Open-Access-Zeitschriften</a:t>
            </a:r>
          </a:p>
          <a:p>
            <a:pPr marL="169862" lvl="1" indent="0">
              <a:buNone/>
            </a:pPr>
            <a:endParaRPr lang="de-DE" kern="0" dirty="0" smtClean="0"/>
          </a:p>
          <a:p>
            <a:r>
              <a:rPr lang="de-DE" kern="0" dirty="0" smtClean="0"/>
              <a:t>Beratung zur OA-Transformation</a:t>
            </a:r>
          </a:p>
          <a:p>
            <a:endParaRPr lang="de-DE" kern="0" dirty="0" smtClean="0"/>
          </a:p>
          <a:p>
            <a:r>
              <a:rPr lang="de-DE" kern="0" dirty="0" smtClean="0"/>
              <a:t>Publikationsberatung</a:t>
            </a:r>
          </a:p>
          <a:p>
            <a:endParaRPr lang="de-DE" kern="0" dirty="0"/>
          </a:p>
        </p:txBody>
      </p:sp>
      <p:sp>
        <p:nvSpPr>
          <p:cNvPr id="6"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26 </a:t>
            </a:r>
            <a:endParaRPr lang="de-DE" dirty="0"/>
          </a:p>
        </p:txBody>
      </p:sp>
    </p:spTree>
    <p:extLst>
      <p:ext uri="{BB962C8B-B14F-4D97-AF65-F5344CB8AC3E}">
        <p14:creationId xmlns:p14="http://schemas.microsoft.com/office/powerpoint/2010/main" val="3396697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VII. Handlungsempfehlung zur OA-</a:t>
            </a:r>
            <a:r>
              <a:rPr lang="de-DE" dirty="0" err="1" smtClean="0"/>
              <a:t>Policy</a:t>
            </a:r>
            <a:endParaRPr lang="de-DE" dirty="0"/>
          </a:p>
        </p:txBody>
      </p:sp>
      <p:sp>
        <p:nvSpPr>
          <p:cNvPr id="3" name="Inhaltsplatzhalter 2"/>
          <p:cNvSpPr>
            <a:spLocks noGrp="1"/>
          </p:cNvSpPr>
          <p:nvPr>
            <p:ph idx="1"/>
          </p:nvPr>
        </p:nvSpPr>
        <p:spPr/>
        <p:txBody>
          <a:bodyPr/>
          <a:lstStyle/>
          <a:p>
            <a:pPr marL="0" indent="0">
              <a:buNone/>
            </a:pPr>
            <a:r>
              <a:rPr lang="de-DE" dirty="0" smtClean="0"/>
              <a:t>„Auch </a:t>
            </a:r>
            <a:r>
              <a:rPr lang="de-DE" dirty="0"/>
              <a:t>im OA-Bereich wird für Publikationen eine hohe Qualität gesichert, indem sie von Expertinnen und Experten aus der Wissenschaft begutachtet werden (Erstveröffentlichungen direkt; Zweitveröffentlichungen beim ersten Veröffentlichungsprozess). Nutzen Sie bestehende Verfahren zur Qualitätssicherung und Impactmessung und helfen Sie mit, Verfahren zur OA-Sichtbarkeit und -Wertschätzung an der TU Darmstadt und darüber hinaus zu etablieren</a:t>
            </a:r>
            <a:r>
              <a:rPr lang="de-DE" dirty="0" smtClean="0"/>
              <a:t>.“</a:t>
            </a:r>
            <a:endParaRPr lang="de-DE" dirty="0"/>
          </a:p>
          <a:p>
            <a:pPr marL="0" indent="0">
              <a:buNone/>
            </a:pPr>
            <a:endParaRPr lang="de-DE" dirty="0" smtClean="0"/>
          </a:p>
          <a:p>
            <a:pPr marL="0" indent="0">
              <a:buNone/>
            </a:pPr>
            <a:endParaRPr lang="de-DE" dirty="0"/>
          </a:p>
        </p:txBody>
      </p:sp>
      <p:sp>
        <p:nvSpPr>
          <p:cNvPr id="5" name="Textfeld 4"/>
          <p:cNvSpPr txBox="1"/>
          <p:nvPr/>
        </p:nvSpPr>
        <p:spPr>
          <a:xfrm>
            <a:off x="306070" y="4077072"/>
            <a:ext cx="8317681" cy="1200329"/>
          </a:xfrm>
          <a:prstGeom prst="rect">
            <a:avLst/>
          </a:prstGeom>
          <a:noFill/>
          <a:ln>
            <a:solidFill>
              <a:schemeClr val="tx1"/>
            </a:solidFill>
          </a:ln>
        </p:spPr>
        <p:txBody>
          <a:bodyPr wrap="square" rtlCol="0">
            <a:spAutoFit/>
          </a:bodyPr>
          <a:lstStyle/>
          <a:p>
            <a:r>
              <a:rPr lang="de-DE" b="1" dirty="0" smtClean="0"/>
              <a:t>„ (…) Verfahren </a:t>
            </a:r>
            <a:r>
              <a:rPr lang="de-DE" b="1" dirty="0"/>
              <a:t>zur </a:t>
            </a:r>
            <a:r>
              <a:rPr lang="de-DE" b="1" i="1" dirty="0"/>
              <a:t>Qualitätssicherung und Impactmessung </a:t>
            </a:r>
            <a:r>
              <a:rPr lang="de-DE" b="1" dirty="0"/>
              <a:t>genutzt oder etabliert werden, die sich auf Open-Access-Publikationen stützen und dazu beitragen, die Rolle von Open Access für die wissenschaftliche Reputationsgewinnung zu stärken</a:t>
            </a:r>
            <a:r>
              <a:rPr lang="de-DE" b="1" dirty="0" smtClean="0"/>
              <a:t>, (…)“ </a:t>
            </a:r>
            <a:endParaRPr lang="de-DE" b="1" dirty="0"/>
          </a:p>
        </p:txBody>
      </p:sp>
      <p:sp>
        <p:nvSpPr>
          <p:cNvPr id="6"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27 </a:t>
            </a:r>
            <a:endParaRPr lang="de-DE" dirty="0"/>
          </a:p>
        </p:txBody>
      </p:sp>
    </p:spTree>
    <p:extLst>
      <p:ext uri="{BB962C8B-B14F-4D97-AF65-F5344CB8AC3E}">
        <p14:creationId xmlns:p14="http://schemas.microsoft.com/office/powerpoint/2010/main" val="3372651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Unterstützungsangebote der ULB </a:t>
            </a:r>
            <a:br>
              <a:rPr lang="de-DE" dirty="0" smtClean="0"/>
            </a:br>
            <a:r>
              <a:rPr lang="de-DE" sz="2000" b="0" dirty="0" smtClean="0"/>
              <a:t>zur VII. Handlungsempfehlung </a:t>
            </a:r>
            <a:endParaRPr lang="de-DE" sz="2000" b="0" dirty="0"/>
          </a:p>
        </p:txBody>
      </p:sp>
      <p:sp>
        <p:nvSpPr>
          <p:cNvPr id="3" name="Inhaltsplatzhalter 2"/>
          <p:cNvSpPr>
            <a:spLocks noGrp="1"/>
          </p:cNvSpPr>
          <p:nvPr>
            <p:ph idx="1"/>
          </p:nvPr>
        </p:nvSpPr>
        <p:spPr/>
        <p:txBody>
          <a:bodyPr/>
          <a:lstStyle/>
          <a:p>
            <a:pPr marL="0" indent="0">
              <a:buNone/>
            </a:pPr>
            <a:endParaRPr lang="de-DE" dirty="0" smtClean="0"/>
          </a:p>
          <a:p>
            <a:pPr marL="0" indent="0">
              <a:buNone/>
            </a:pPr>
            <a:endParaRPr lang="de-DE" dirty="0"/>
          </a:p>
          <a:p>
            <a:pPr marL="0" indent="0">
              <a:buNone/>
            </a:pPr>
            <a:r>
              <a:rPr lang="de-DE" dirty="0" smtClean="0"/>
              <a:t>Künftiger </a:t>
            </a:r>
            <a:r>
              <a:rPr lang="de-DE" dirty="0"/>
              <a:t>Service: Maschinelle Auswertung von Textdateien (XML)</a:t>
            </a:r>
          </a:p>
          <a:p>
            <a:endParaRPr lang="de-DE" dirty="0"/>
          </a:p>
        </p:txBody>
      </p:sp>
      <p:sp>
        <p:nvSpPr>
          <p:cNvPr id="5"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28</a:t>
            </a:r>
            <a:endParaRPr lang="de-DE" dirty="0"/>
          </a:p>
        </p:txBody>
      </p:sp>
    </p:spTree>
    <p:extLst>
      <p:ext uri="{BB962C8B-B14F-4D97-AF65-F5344CB8AC3E}">
        <p14:creationId xmlns:p14="http://schemas.microsoft.com/office/powerpoint/2010/main" val="2817396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VIII. Handlungsempfehlung zur OA-</a:t>
            </a:r>
            <a:r>
              <a:rPr lang="de-DE" dirty="0" err="1" smtClean="0"/>
              <a:t>Policy</a:t>
            </a:r>
            <a:endParaRPr lang="de-DE" dirty="0"/>
          </a:p>
        </p:txBody>
      </p:sp>
      <p:sp>
        <p:nvSpPr>
          <p:cNvPr id="3" name="Inhaltsplatzhalter 2"/>
          <p:cNvSpPr>
            <a:spLocks noGrp="1"/>
          </p:cNvSpPr>
          <p:nvPr>
            <p:ph idx="1"/>
          </p:nvPr>
        </p:nvSpPr>
        <p:spPr/>
        <p:txBody>
          <a:bodyPr/>
          <a:lstStyle/>
          <a:p>
            <a:pPr marL="0" indent="0">
              <a:buNone/>
            </a:pPr>
            <a:r>
              <a:rPr lang="de-DE" dirty="0" smtClean="0"/>
              <a:t>„Open </a:t>
            </a:r>
            <a:r>
              <a:rPr lang="de-DE" dirty="0"/>
              <a:t>Educational Resources (OER) sind Bildungsmaterialien (Video, Text u.a.), die unter offener Lizenz zur kostenlosen Nutzung und Bearbeitung zur Verfügung gestellt werden. Stellen Sie geeignete digitale Lehrmaterialien auf einer Plattform wie </a:t>
            </a:r>
            <a:r>
              <a:rPr lang="de-DE" dirty="0" err="1"/>
              <a:t>OpenLearnWare</a:t>
            </a:r>
            <a:r>
              <a:rPr lang="de-DE" dirty="0"/>
              <a:t> bereit</a:t>
            </a:r>
            <a:r>
              <a:rPr lang="de-DE" dirty="0" smtClean="0"/>
              <a:t>.“</a:t>
            </a:r>
            <a:endParaRPr lang="de-DE" dirty="0"/>
          </a:p>
          <a:p>
            <a:pPr marL="0" indent="0">
              <a:buNone/>
            </a:pPr>
            <a:endParaRPr lang="de-DE" dirty="0" smtClean="0"/>
          </a:p>
          <a:p>
            <a:pPr marL="0" indent="0">
              <a:buNone/>
            </a:pPr>
            <a:endParaRPr lang="de-DE" dirty="0"/>
          </a:p>
        </p:txBody>
      </p:sp>
      <p:sp>
        <p:nvSpPr>
          <p:cNvPr id="5" name="Textfeld 4"/>
          <p:cNvSpPr txBox="1"/>
          <p:nvPr/>
        </p:nvSpPr>
        <p:spPr>
          <a:xfrm>
            <a:off x="324543" y="3212976"/>
            <a:ext cx="8101657" cy="1754326"/>
          </a:xfrm>
          <a:prstGeom prst="rect">
            <a:avLst/>
          </a:prstGeom>
          <a:noFill/>
          <a:ln>
            <a:solidFill>
              <a:schemeClr val="tx1"/>
            </a:solidFill>
          </a:ln>
        </p:spPr>
        <p:txBody>
          <a:bodyPr wrap="square" rtlCol="0">
            <a:spAutoFit/>
          </a:bodyPr>
          <a:lstStyle/>
          <a:p>
            <a:r>
              <a:rPr lang="de-DE" b="1" dirty="0" smtClean="0"/>
              <a:t>„ (…) digitale </a:t>
            </a:r>
            <a:r>
              <a:rPr lang="de-DE" b="1" dirty="0"/>
              <a:t>Lehrmaterialien (z.B. Aufzeichnungen etc.) nach </a:t>
            </a:r>
            <a:r>
              <a:rPr lang="de-DE" b="1" dirty="0" err="1"/>
              <a:t>vorange-gangener</a:t>
            </a:r>
            <a:r>
              <a:rPr lang="de-DE" b="1" dirty="0"/>
              <a:t> Prüfung im Sinne von Open Educational Resources unter einer Creative-</a:t>
            </a:r>
            <a:r>
              <a:rPr lang="de-DE" b="1" dirty="0" err="1"/>
              <a:t>Commons</a:t>
            </a:r>
            <a:r>
              <a:rPr lang="de-DE" b="1" dirty="0"/>
              <a:t>-Lizenz über Repositorien (z.B. </a:t>
            </a:r>
            <a:r>
              <a:rPr lang="de-DE" b="1" dirty="0" err="1"/>
              <a:t>OpenLearnWare</a:t>
            </a:r>
            <a:r>
              <a:rPr lang="de-DE" b="1" dirty="0"/>
              <a:t>) zugänglich gemacht werden</a:t>
            </a:r>
            <a:r>
              <a:rPr lang="de-DE" b="1" dirty="0" smtClean="0"/>
              <a:t>.“ </a:t>
            </a:r>
          </a:p>
          <a:p>
            <a:endParaRPr lang="de-DE" sz="1200" dirty="0"/>
          </a:p>
          <a:p>
            <a:r>
              <a:rPr lang="de-DE" sz="1000" dirty="0" smtClean="0"/>
              <a:t>Open-Access-</a:t>
            </a:r>
            <a:r>
              <a:rPr lang="de-DE" sz="1000" dirty="0" err="1" smtClean="0"/>
              <a:t>Policy</a:t>
            </a:r>
            <a:r>
              <a:rPr lang="de-DE" sz="1000" dirty="0" smtClean="0"/>
              <a:t> </a:t>
            </a:r>
            <a:r>
              <a:rPr lang="de-DE" sz="1000" dirty="0"/>
              <a:t>der TU-Darmstadt, </a:t>
            </a:r>
            <a:r>
              <a:rPr lang="de-DE" sz="1000" dirty="0">
                <a:hlinkClick r:id="rId2"/>
              </a:rPr>
              <a:t>https://</a:t>
            </a:r>
            <a:r>
              <a:rPr lang="de-DE" sz="1000" dirty="0" smtClean="0">
                <a:hlinkClick r:id="rId2"/>
              </a:rPr>
              <a:t>www.ulb.tu-darmstadt.de/media/ulb/pflicht_epublishing/pdf_11/OA-Policy_TUDarmstadt.pdf</a:t>
            </a:r>
            <a:r>
              <a:rPr lang="de-DE" sz="1000" dirty="0" smtClean="0"/>
              <a:t> (letzter Zugriff am 25.05.2020)</a:t>
            </a:r>
            <a:endParaRPr lang="de-DE" sz="1000" dirty="0"/>
          </a:p>
        </p:txBody>
      </p:sp>
      <p:sp>
        <p:nvSpPr>
          <p:cNvPr id="6"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29 </a:t>
            </a:r>
            <a:endParaRPr lang="de-DE" dirty="0"/>
          </a:p>
        </p:txBody>
      </p:sp>
    </p:spTree>
    <p:extLst>
      <p:ext uri="{BB962C8B-B14F-4D97-AF65-F5344CB8AC3E}">
        <p14:creationId xmlns:p14="http://schemas.microsoft.com/office/powerpoint/2010/main" val="4004255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a:t>
            </a:r>
            <a:r>
              <a:rPr lang="de-DE" dirty="0" smtClean="0"/>
              <a:t>. Publikationskreislauf (1)</a:t>
            </a:r>
            <a:endParaRPr lang="de-DE"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8065" y="1463508"/>
            <a:ext cx="7090319" cy="4579632"/>
          </a:xfrm>
        </p:spPr>
      </p:pic>
      <p:sp>
        <p:nvSpPr>
          <p:cNvPr id="6" name="Textfeld 5"/>
          <p:cNvSpPr txBox="1"/>
          <p:nvPr/>
        </p:nvSpPr>
        <p:spPr>
          <a:xfrm>
            <a:off x="1403648" y="6043140"/>
            <a:ext cx="5832177" cy="215444"/>
          </a:xfrm>
          <a:prstGeom prst="rect">
            <a:avLst/>
          </a:prstGeom>
          <a:noFill/>
        </p:spPr>
        <p:txBody>
          <a:bodyPr wrap="square" rtlCol="0">
            <a:spAutoFit/>
          </a:bodyPr>
          <a:lstStyle/>
          <a:p>
            <a:pPr lvl="0"/>
            <a:r>
              <a:rPr lang="de-DE" sz="800" dirty="0">
                <a:solidFill>
                  <a:srgbClr val="000000"/>
                </a:solidFill>
              </a:rPr>
              <a:t>Diese Grafik wird unter der Lizenz </a:t>
            </a:r>
            <a:r>
              <a:rPr lang="de-DE" sz="800" dirty="0" smtClean="0">
                <a:solidFill>
                  <a:srgbClr val="000000"/>
                </a:solidFill>
                <a:hlinkClick r:id="rId3"/>
              </a:rPr>
              <a:t>CC BY 4.0 International </a:t>
            </a:r>
            <a:r>
              <a:rPr lang="de-DE" sz="800" dirty="0">
                <a:solidFill>
                  <a:srgbClr val="000000"/>
                </a:solidFill>
              </a:rPr>
              <a:t>bereitgestellt.</a:t>
            </a:r>
          </a:p>
        </p:txBody>
      </p:sp>
      <p:sp>
        <p:nvSpPr>
          <p:cNvPr id="7"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a:t>
            </a:r>
            <a:r>
              <a:rPr lang="de-DE" dirty="0"/>
              <a:t>3</a:t>
            </a:r>
            <a:r>
              <a:rPr lang="de-DE" dirty="0" smtClean="0"/>
              <a:t> </a:t>
            </a:r>
            <a:endParaRPr lang="de-DE" dirty="0"/>
          </a:p>
        </p:txBody>
      </p:sp>
    </p:spTree>
    <p:extLst>
      <p:ext uri="{BB962C8B-B14F-4D97-AF65-F5344CB8AC3E}">
        <p14:creationId xmlns:p14="http://schemas.microsoft.com/office/powerpoint/2010/main" val="1066868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Unterstützungsangebote der ULB </a:t>
            </a:r>
            <a:br>
              <a:rPr lang="de-DE" dirty="0" smtClean="0"/>
            </a:br>
            <a:r>
              <a:rPr lang="de-DE" sz="2000" b="0" dirty="0" smtClean="0"/>
              <a:t>zur VIII. Handlungsempfehlung </a:t>
            </a:r>
            <a:endParaRPr lang="de-DE" sz="2000" b="0" dirty="0"/>
          </a:p>
        </p:txBody>
      </p:sp>
      <p:sp>
        <p:nvSpPr>
          <p:cNvPr id="3" name="Inhaltsplatzhalter 2"/>
          <p:cNvSpPr>
            <a:spLocks noGrp="1"/>
          </p:cNvSpPr>
          <p:nvPr>
            <p:ph idx="1"/>
          </p:nvPr>
        </p:nvSpPr>
        <p:spPr/>
        <p:txBody>
          <a:bodyPr/>
          <a:lstStyle/>
          <a:p>
            <a:endParaRPr lang="de-DE" sz="2200" dirty="0" smtClean="0">
              <a:hlinkClick r:id="rId2"/>
            </a:endParaRPr>
          </a:p>
          <a:p>
            <a:r>
              <a:rPr lang="de-DE" sz="2200" dirty="0" smtClean="0">
                <a:hlinkClick r:id="rId2"/>
              </a:rPr>
              <a:t>Hochschuldidaktische </a:t>
            </a:r>
            <a:r>
              <a:rPr lang="de-DE" sz="2200" dirty="0">
                <a:hlinkClick r:id="rId2"/>
              </a:rPr>
              <a:t>Arbeitsstelle (</a:t>
            </a:r>
            <a:r>
              <a:rPr lang="de-DE" sz="2200" dirty="0" smtClean="0">
                <a:hlinkClick r:id="rId2"/>
              </a:rPr>
              <a:t>HDA)</a:t>
            </a:r>
            <a:endParaRPr lang="de-DE" sz="2200" dirty="0"/>
          </a:p>
          <a:p>
            <a:pPr lvl="1"/>
            <a:r>
              <a:rPr lang="de-DE" dirty="0" smtClean="0"/>
              <a:t>Didaktische </a:t>
            </a:r>
            <a:r>
              <a:rPr lang="de-DE" dirty="0"/>
              <a:t>Weiterbildung und </a:t>
            </a:r>
            <a:r>
              <a:rPr lang="de-DE" dirty="0" smtClean="0"/>
              <a:t>Beratung</a:t>
            </a:r>
          </a:p>
          <a:p>
            <a:pPr lvl="1"/>
            <a:r>
              <a:rPr lang="de-DE" dirty="0" smtClean="0"/>
              <a:t>Qualifizierung </a:t>
            </a:r>
            <a:r>
              <a:rPr lang="de-DE" dirty="0"/>
              <a:t>für Studierende in </a:t>
            </a:r>
            <a:r>
              <a:rPr lang="de-DE" dirty="0" smtClean="0"/>
              <a:t>Schlüsselkompetenzen</a:t>
            </a:r>
          </a:p>
          <a:p>
            <a:pPr lvl="1"/>
            <a:r>
              <a:rPr lang="de-DE" dirty="0" smtClean="0"/>
              <a:t>Unterstützung </a:t>
            </a:r>
            <a:r>
              <a:rPr lang="de-DE" dirty="0"/>
              <a:t>beim wissenschaftlichen </a:t>
            </a:r>
            <a:r>
              <a:rPr lang="de-DE" dirty="0" smtClean="0"/>
              <a:t>Schreiben</a:t>
            </a:r>
          </a:p>
          <a:p>
            <a:pPr lvl="1"/>
            <a:r>
              <a:rPr lang="de-DE" dirty="0" smtClean="0"/>
              <a:t>…</a:t>
            </a:r>
            <a:endParaRPr lang="de-DE" dirty="0"/>
          </a:p>
          <a:p>
            <a:pPr marL="0" indent="0">
              <a:buNone/>
            </a:pPr>
            <a:endParaRPr lang="de-DE" dirty="0"/>
          </a:p>
        </p:txBody>
      </p:sp>
      <p:sp>
        <p:nvSpPr>
          <p:cNvPr id="5"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30 </a:t>
            </a:r>
            <a:endParaRPr lang="de-DE" dirty="0"/>
          </a:p>
        </p:txBody>
      </p:sp>
    </p:spTree>
    <p:extLst>
      <p:ext uri="{BB962C8B-B14F-4D97-AF65-F5344CB8AC3E}">
        <p14:creationId xmlns:p14="http://schemas.microsoft.com/office/powerpoint/2010/main" val="2160142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Unterstützungsangebote</a:t>
            </a:r>
            <a:endParaRPr lang="de-DE" dirty="0"/>
          </a:p>
        </p:txBody>
      </p:sp>
      <p:sp>
        <p:nvSpPr>
          <p:cNvPr id="3" name="Inhaltsplatzhalter 2"/>
          <p:cNvSpPr>
            <a:spLocks noGrp="1"/>
          </p:cNvSpPr>
          <p:nvPr>
            <p:ph idx="1"/>
          </p:nvPr>
        </p:nvSpPr>
        <p:spPr/>
        <p:txBody>
          <a:bodyPr/>
          <a:lstStyle/>
          <a:p>
            <a:pPr>
              <a:spcBef>
                <a:spcPts val="0"/>
              </a:spcBef>
            </a:pPr>
            <a:r>
              <a:rPr lang="de-DE" dirty="0" smtClean="0"/>
              <a:t>Sprechstunden und Workshops zum Digitalen Publizieren</a:t>
            </a:r>
          </a:p>
          <a:p>
            <a:pPr>
              <a:spcBef>
                <a:spcPts val="0"/>
              </a:spcBef>
            </a:pPr>
            <a:endParaRPr lang="de-DE" dirty="0" smtClean="0"/>
          </a:p>
          <a:p>
            <a:pPr>
              <a:spcBef>
                <a:spcPts val="0"/>
              </a:spcBef>
            </a:pPr>
            <a:r>
              <a:rPr lang="de-DE" dirty="0" smtClean="0"/>
              <a:t>Coffee </a:t>
            </a:r>
            <a:r>
              <a:rPr lang="de-DE" dirty="0"/>
              <a:t>Lectures</a:t>
            </a:r>
          </a:p>
          <a:p>
            <a:pPr marL="169862" lvl="1" indent="0">
              <a:spcBef>
                <a:spcPts val="0"/>
              </a:spcBef>
              <a:buNone/>
            </a:pPr>
            <a:r>
              <a:rPr lang="de-DE" dirty="0"/>
              <a:t>Kurzvorträge zu verschiedenen OA-Themen</a:t>
            </a:r>
          </a:p>
          <a:p>
            <a:pPr>
              <a:spcBef>
                <a:spcPts val="0"/>
              </a:spcBef>
            </a:pPr>
            <a:endParaRPr lang="de-DE" dirty="0"/>
          </a:p>
          <a:p>
            <a:pPr>
              <a:spcBef>
                <a:spcPts val="0"/>
              </a:spcBef>
            </a:pPr>
            <a:r>
              <a:rPr lang="de-DE" dirty="0" smtClean="0"/>
              <a:t>OA/OER </a:t>
            </a:r>
            <a:r>
              <a:rPr lang="de-DE" dirty="0"/>
              <a:t>in Forschung und Lehre</a:t>
            </a:r>
          </a:p>
          <a:p>
            <a:pPr marL="169862" lvl="1" indent="0">
              <a:spcBef>
                <a:spcPts val="0"/>
              </a:spcBef>
              <a:buNone/>
            </a:pPr>
            <a:r>
              <a:rPr lang="de-DE" dirty="0"/>
              <a:t>Workshop zu OA und OER </a:t>
            </a:r>
            <a:r>
              <a:rPr lang="de-DE" dirty="0" smtClean="0"/>
              <a:t>für Wissenschaftler</a:t>
            </a:r>
          </a:p>
          <a:p>
            <a:pPr marL="169862" lvl="1" indent="0">
              <a:spcBef>
                <a:spcPts val="0"/>
              </a:spcBef>
              <a:buNone/>
            </a:pPr>
            <a:endParaRPr lang="de-DE" dirty="0" smtClean="0"/>
          </a:p>
          <a:p>
            <a:pPr>
              <a:spcBef>
                <a:spcPts val="0"/>
              </a:spcBef>
            </a:pPr>
            <a:r>
              <a:rPr lang="de-DE" dirty="0" smtClean="0"/>
              <a:t>OA/OER-Mappe</a:t>
            </a:r>
            <a:endParaRPr lang="de-DE" dirty="0"/>
          </a:p>
          <a:p>
            <a:pPr marL="169862" lvl="1" indent="0">
              <a:spcBef>
                <a:spcPts val="0"/>
              </a:spcBef>
              <a:buNone/>
            </a:pPr>
            <a:r>
              <a:rPr lang="de-DE" dirty="0"/>
              <a:t>Informationen zu OA und OER für neuberufene Professoren</a:t>
            </a:r>
          </a:p>
          <a:p>
            <a:pPr marL="169862" lvl="1" indent="0">
              <a:spcBef>
                <a:spcPts val="0"/>
              </a:spcBef>
              <a:buNone/>
            </a:pPr>
            <a:endParaRPr lang="de-DE" sz="1400" dirty="0"/>
          </a:p>
          <a:p>
            <a:pPr>
              <a:spcBef>
                <a:spcPts val="0"/>
              </a:spcBef>
            </a:pPr>
            <a:r>
              <a:rPr lang="de-DE" dirty="0" err="1" smtClean="0"/>
              <a:t>Professor_innen</a:t>
            </a:r>
            <a:r>
              <a:rPr lang="de-DE" dirty="0" smtClean="0"/>
              <a:t>-Runde</a:t>
            </a:r>
            <a:endParaRPr lang="de-DE" dirty="0"/>
          </a:p>
          <a:p>
            <a:pPr marL="169862" lvl="1" indent="0">
              <a:spcBef>
                <a:spcPts val="0"/>
              </a:spcBef>
              <a:buNone/>
            </a:pPr>
            <a:r>
              <a:rPr lang="de-DE" dirty="0"/>
              <a:t>Jährliches Update zu OA in </a:t>
            </a:r>
            <a:r>
              <a:rPr lang="de-DE" dirty="0" smtClean="0"/>
              <a:t>bestehender </a:t>
            </a:r>
            <a:r>
              <a:rPr lang="de-DE" dirty="0"/>
              <a:t>Veranstaltung</a:t>
            </a:r>
          </a:p>
          <a:p>
            <a:endParaRPr lang="de-DE" dirty="0"/>
          </a:p>
        </p:txBody>
      </p:sp>
      <p:sp>
        <p:nvSpPr>
          <p:cNvPr id="5"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31 </a:t>
            </a:r>
            <a:endParaRPr lang="de-DE" dirty="0"/>
          </a:p>
        </p:txBody>
      </p:sp>
    </p:spTree>
    <p:extLst>
      <p:ext uri="{BB962C8B-B14F-4D97-AF65-F5344CB8AC3E}">
        <p14:creationId xmlns:p14="http://schemas.microsoft.com/office/powerpoint/2010/main" val="1398016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Unterstützungsangebote </a:t>
            </a:r>
            <a:endParaRPr lang="de-DE" dirty="0"/>
          </a:p>
        </p:txBody>
      </p:sp>
      <p:sp>
        <p:nvSpPr>
          <p:cNvPr id="3" name="Inhaltsplatzhalter 2"/>
          <p:cNvSpPr>
            <a:spLocks noGrp="1"/>
          </p:cNvSpPr>
          <p:nvPr>
            <p:ph idx="1"/>
          </p:nvPr>
        </p:nvSpPr>
        <p:spPr/>
        <p:txBody>
          <a:bodyPr/>
          <a:lstStyle/>
          <a:p>
            <a:pPr>
              <a:spcBef>
                <a:spcPts val="0"/>
              </a:spcBef>
            </a:pPr>
            <a:r>
              <a:rPr lang="de-DE" dirty="0"/>
              <a:t>Beratung zu Projektantrag und Zielvereinbarung</a:t>
            </a:r>
          </a:p>
          <a:p>
            <a:pPr marL="169862" lvl="1" indent="0">
              <a:spcBef>
                <a:spcPts val="0"/>
              </a:spcBef>
              <a:buNone/>
            </a:pPr>
            <a:r>
              <a:rPr lang="de-DE" dirty="0"/>
              <a:t>Beratung bei der Erstellung von Projektanträgen zum Bereich </a:t>
            </a:r>
            <a:r>
              <a:rPr lang="de-DE" dirty="0" smtClean="0"/>
              <a:t>OA</a:t>
            </a:r>
          </a:p>
          <a:p>
            <a:pPr marL="169862" lvl="1" indent="0">
              <a:spcBef>
                <a:spcPts val="0"/>
              </a:spcBef>
              <a:buNone/>
            </a:pPr>
            <a:endParaRPr lang="de-DE" sz="1400" dirty="0" smtClean="0"/>
          </a:p>
          <a:p>
            <a:pPr>
              <a:spcBef>
                <a:spcPts val="0"/>
              </a:spcBef>
            </a:pPr>
            <a:r>
              <a:rPr lang="de-DE" dirty="0" smtClean="0"/>
              <a:t>Fokus </a:t>
            </a:r>
            <a:r>
              <a:rPr lang="de-DE" dirty="0"/>
              <a:t>Zielvereinbarungen der Fachbereiche</a:t>
            </a:r>
          </a:p>
          <a:p>
            <a:pPr marL="169862" lvl="1" indent="0">
              <a:spcBef>
                <a:spcPts val="0"/>
              </a:spcBef>
              <a:buNone/>
            </a:pPr>
            <a:r>
              <a:rPr lang="de-DE" dirty="0"/>
              <a:t>Hilfe bei der Umsetzung bereits bestehender </a:t>
            </a:r>
            <a:r>
              <a:rPr lang="de-DE" dirty="0" smtClean="0"/>
              <a:t>Zielvereinbarungen</a:t>
            </a:r>
          </a:p>
          <a:p>
            <a:pPr marL="169862" lvl="1" indent="0">
              <a:spcBef>
                <a:spcPts val="0"/>
              </a:spcBef>
              <a:buNone/>
            </a:pPr>
            <a:endParaRPr lang="de-DE" sz="1400" dirty="0" smtClean="0"/>
          </a:p>
          <a:p>
            <a:pPr>
              <a:spcBef>
                <a:spcPts val="0"/>
              </a:spcBef>
            </a:pPr>
            <a:r>
              <a:rPr lang="de-DE" dirty="0" smtClean="0"/>
              <a:t>OA/OER-Pitch</a:t>
            </a:r>
            <a:endParaRPr lang="de-DE" dirty="0"/>
          </a:p>
          <a:p>
            <a:pPr lvl="1">
              <a:spcBef>
                <a:spcPts val="0"/>
              </a:spcBef>
            </a:pPr>
            <a:r>
              <a:rPr lang="de-DE" dirty="0" smtClean="0"/>
              <a:t>Vorstellung </a:t>
            </a:r>
            <a:r>
              <a:rPr lang="de-DE" dirty="0"/>
              <a:t>von OA/OER durch </a:t>
            </a:r>
            <a:r>
              <a:rPr lang="de-DE" dirty="0" smtClean="0"/>
              <a:t>TU-Mitarbeiter </a:t>
            </a:r>
            <a:r>
              <a:rPr lang="de-DE" dirty="0"/>
              <a:t>mit </a:t>
            </a:r>
            <a:r>
              <a:rPr lang="de-DE" dirty="0" smtClean="0"/>
              <a:t>Erfahrung</a:t>
            </a:r>
          </a:p>
          <a:p>
            <a:pPr lvl="1">
              <a:spcBef>
                <a:spcPts val="0"/>
              </a:spcBef>
            </a:pPr>
            <a:r>
              <a:rPr lang="de-DE" dirty="0" smtClean="0"/>
              <a:t>Informationen zu Dienstleistungen / </a:t>
            </a:r>
            <a:r>
              <a:rPr lang="de-DE" dirty="0"/>
              <a:t>W</a:t>
            </a:r>
            <a:r>
              <a:rPr lang="de-DE" dirty="0" smtClean="0"/>
              <a:t>orkshops durch ULB-Mitarbeiter</a:t>
            </a:r>
          </a:p>
          <a:p>
            <a:pPr marL="169862" lvl="1" indent="0">
              <a:spcBef>
                <a:spcPts val="0"/>
              </a:spcBef>
              <a:buNone/>
            </a:pPr>
            <a:endParaRPr lang="de-DE" sz="1400" dirty="0"/>
          </a:p>
          <a:p>
            <a:pPr>
              <a:spcBef>
                <a:spcPts val="0"/>
              </a:spcBef>
            </a:pPr>
            <a:r>
              <a:rPr lang="de-DE" dirty="0"/>
              <a:t>Unterschriftenservice f</a:t>
            </a:r>
            <a:r>
              <a:rPr lang="de-DE" dirty="0" smtClean="0"/>
              <a:t>ür die Veröffentlichung </a:t>
            </a:r>
            <a:r>
              <a:rPr lang="de-DE" dirty="0"/>
              <a:t>von Abschlussarbeiten auf </a:t>
            </a:r>
            <a:r>
              <a:rPr lang="de-DE" dirty="0" smtClean="0"/>
              <a:t>TUprints</a:t>
            </a:r>
            <a:endParaRPr lang="de-DE" dirty="0"/>
          </a:p>
          <a:p>
            <a:pPr marL="169862" lvl="1" indent="0">
              <a:spcBef>
                <a:spcPts val="0"/>
              </a:spcBef>
              <a:buNone/>
            </a:pPr>
            <a:endParaRPr lang="de-DE" sz="1400" dirty="0" smtClean="0"/>
          </a:p>
          <a:p>
            <a:pPr>
              <a:spcBef>
                <a:spcPts val="0"/>
              </a:spcBef>
            </a:pPr>
            <a:r>
              <a:rPr lang="de-DE" dirty="0" smtClean="0"/>
              <a:t>Informationsangebote für die Verwaltung</a:t>
            </a:r>
          </a:p>
          <a:p>
            <a:pPr marL="169862" lvl="1" indent="0">
              <a:spcBef>
                <a:spcPts val="0"/>
              </a:spcBef>
              <a:buNone/>
            </a:pPr>
            <a:r>
              <a:rPr lang="de-DE" dirty="0" smtClean="0"/>
              <a:t>Informationen </a:t>
            </a:r>
            <a:r>
              <a:rPr lang="de-DE" dirty="0"/>
              <a:t>zu OA für administrative Mitarbeiter</a:t>
            </a:r>
          </a:p>
          <a:p>
            <a:pPr marL="169862" lvl="1" indent="0">
              <a:spcBef>
                <a:spcPts val="0"/>
              </a:spcBef>
              <a:buNone/>
            </a:pPr>
            <a:endParaRPr lang="de-DE" dirty="0"/>
          </a:p>
          <a:p>
            <a:pPr marL="0" indent="0">
              <a:buNone/>
            </a:pPr>
            <a:endParaRPr lang="de-DE" dirty="0"/>
          </a:p>
        </p:txBody>
      </p:sp>
      <p:sp>
        <p:nvSpPr>
          <p:cNvPr id="6"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32 </a:t>
            </a:r>
            <a:endParaRPr lang="de-DE" dirty="0"/>
          </a:p>
        </p:txBody>
      </p:sp>
    </p:spTree>
    <p:extLst>
      <p:ext uri="{BB962C8B-B14F-4D97-AF65-F5344CB8AC3E}">
        <p14:creationId xmlns:p14="http://schemas.microsoft.com/office/powerpoint/2010/main" val="20232155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r>
              <a:rPr lang="de-DE" dirty="0" smtClean="0"/>
              <a:t>4. Whiteboard</a:t>
            </a:r>
            <a:br>
              <a:rPr lang="de-DE" dirty="0" smtClean="0"/>
            </a:br>
            <a:r>
              <a:rPr lang="de-DE" dirty="0" smtClean="0"/>
              <a:t>Vorgaben </a:t>
            </a:r>
            <a:r>
              <a:rPr lang="de-DE" dirty="0"/>
              <a:t>der </a:t>
            </a:r>
            <a:r>
              <a:rPr lang="de-DE" dirty="0" smtClean="0"/>
              <a:t>Forschungsförderer</a:t>
            </a:r>
            <a:r>
              <a:rPr lang="de-DE" dirty="0"/>
              <a:t/>
            </a:r>
            <a:br>
              <a:rPr lang="de-DE" dirty="0"/>
            </a:br>
            <a:endParaRPr lang="de-DE" dirty="0"/>
          </a:p>
        </p:txBody>
      </p:sp>
      <p:sp>
        <p:nvSpPr>
          <p:cNvPr id="3" name="Inhaltsplatzhalter 2"/>
          <p:cNvSpPr>
            <a:spLocks noGrp="1"/>
          </p:cNvSpPr>
          <p:nvPr>
            <p:ph idx="1"/>
          </p:nvPr>
        </p:nvSpPr>
        <p:spPr>
          <a:xfrm>
            <a:off x="250825" y="1556792"/>
            <a:ext cx="8640763" cy="4392488"/>
          </a:xfrm>
        </p:spPr>
        <p:txBody>
          <a:bodyPr/>
          <a:lstStyle/>
          <a:p>
            <a:pPr marL="0" indent="0">
              <a:buNone/>
            </a:pPr>
            <a:r>
              <a:rPr lang="de-DE" sz="2400" dirty="0"/>
              <a:t>2018 wurde Forschung an der</a:t>
            </a:r>
          </a:p>
          <a:p>
            <a:pPr marL="0" indent="0">
              <a:buNone/>
            </a:pPr>
            <a:r>
              <a:rPr lang="de-DE" sz="2400" dirty="0"/>
              <a:t>TU Darmstadt mit rund 170 Mio.</a:t>
            </a:r>
          </a:p>
          <a:p>
            <a:pPr marL="0" indent="0">
              <a:buNone/>
            </a:pPr>
            <a:r>
              <a:rPr lang="de-DE" sz="2400" dirty="0"/>
              <a:t>Euro durch Drittmittel finanziert.</a:t>
            </a:r>
          </a:p>
          <a:p>
            <a:pPr marL="0" indent="0">
              <a:buNone/>
            </a:pPr>
            <a:endParaRPr lang="de-DE" dirty="0"/>
          </a:p>
          <a:p>
            <a:pPr marL="0" indent="0">
              <a:buNone/>
            </a:pPr>
            <a:r>
              <a:rPr lang="de-DE" sz="2400" dirty="0"/>
              <a:t>Schreiben Sie dafür</a:t>
            </a:r>
            <a:br>
              <a:rPr lang="de-DE" sz="2400" dirty="0"/>
            </a:br>
            <a:r>
              <a:rPr lang="de-DE" sz="2400" dirty="0"/>
              <a:t>die Kriterien auf </a:t>
            </a:r>
            <a:br>
              <a:rPr lang="de-DE" sz="2400" dirty="0"/>
            </a:br>
            <a:r>
              <a:rPr lang="de-DE" sz="2400" b="1" dirty="0" smtClean="0"/>
              <a:t>das Whiteboard</a:t>
            </a:r>
            <a:endParaRPr lang="de-DE" sz="2400" b="1" dirty="0"/>
          </a:p>
          <a:p>
            <a:pPr marL="0" indent="0">
              <a:buNone/>
            </a:pPr>
            <a:endParaRPr lang="de-DE" dirty="0"/>
          </a:p>
          <a:p>
            <a:pPr marL="0" indent="0">
              <a:buNone/>
            </a:pPr>
            <a:endParaRPr lang="de-DE" dirty="0"/>
          </a:p>
          <a:p>
            <a:pPr marL="0" indent="0">
              <a:buNone/>
            </a:pPr>
            <a:r>
              <a:rPr lang="de-DE" sz="2400" dirty="0"/>
              <a:t>Zeit: 8 Minuten</a:t>
            </a:r>
          </a:p>
        </p:txBody>
      </p:sp>
      <p:pic>
        <p:nvPicPr>
          <p:cNvPr id="7" name="Grafik 6"/>
          <p:cNvPicPr>
            <a:picLocks noChangeAspect="1"/>
          </p:cNvPicPr>
          <p:nvPr/>
        </p:nvPicPr>
        <p:blipFill>
          <a:blip r:embed="rId3"/>
          <a:stretch>
            <a:fillRect/>
          </a:stretch>
        </p:blipFill>
        <p:spPr>
          <a:xfrm>
            <a:off x="5298295" y="1592263"/>
            <a:ext cx="3415170" cy="4550692"/>
          </a:xfrm>
          <a:prstGeom prst="rect">
            <a:avLst/>
          </a:prstGeom>
        </p:spPr>
      </p:pic>
      <p:sp>
        <p:nvSpPr>
          <p:cNvPr id="6"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33 </a:t>
            </a:r>
            <a:endParaRPr lang="de-DE" dirty="0"/>
          </a:p>
        </p:txBody>
      </p:sp>
    </p:spTree>
    <p:extLst>
      <p:ext uri="{BB962C8B-B14F-4D97-AF65-F5344CB8AC3E}">
        <p14:creationId xmlns:p14="http://schemas.microsoft.com/office/powerpoint/2010/main" val="2822441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a:t>
            </a:r>
            <a:r>
              <a:rPr lang="de-DE" dirty="0" smtClean="0"/>
              <a:t>. </a:t>
            </a:r>
            <a:r>
              <a:rPr lang="de-DE" dirty="0"/>
              <a:t>Vorgaben der </a:t>
            </a:r>
            <a:r>
              <a:rPr lang="de-DE" dirty="0" smtClean="0"/>
              <a:t>Forschungsförderer (1)</a:t>
            </a:r>
            <a:endParaRPr lang="de-DE" dirty="0"/>
          </a:p>
        </p:txBody>
      </p:sp>
      <p:sp>
        <p:nvSpPr>
          <p:cNvPr id="3" name="Inhaltsplatzhalter 2"/>
          <p:cNvSpPr>
            <a:spLocks noGrp="1"/>
          </p:cNvSpPr>
          <p:nvPr>
            <p:ph idx="1"/>
          </p:nvPr>
        </p:nvSpPr>
        <p:spPr/>
        <p:txBody>
          <a:bodyPr/>
          <a:lstStyle/>
          <a:p>
            <a:pPr marL="0" indent="0">
              <a:buNone/>
            </a:pPr>
            <a:r>
              <a:rPr lang="de-DE" dirty="0"/>
              <a:t>DFG</a:t>
            </a:r>
          </a:p>
          <a:p>
            <a:pPr lvl="1"/>
            <a:r>
              <a:rPr lang="de-DE" dirty="0"/>
              <a:t> Wissenschaftler sollen ihre Ergebnisse OA veröffentlichen</a:t>
            </a:r>
          </a:p>
          <a:p>
            <a:pPr marL="369888" lvl="2" indent="0">
              <a:buNone/>
            </a:pPr>
            <a:r>
              <a:rPr lang="de-DE" dirty="0">
                <a:hlinkClick r:id="rId2"/>
              </a:rPr>
              <a:t>Verwendungsrichtlinien für Förderverträge (DFG)</a:t>
            </a:r>
            <a:r>
              <a:rPr lang="de-DE" dirty="0"/>
              <a:t> (S. 44)</a:t>
            </a:r>
            <a:br>
              <a:rPr lang="de-DE" dirty="0"/>
            </a:br>
            <a:endParaRPr lang="de-DE" dirty="0"/>
          </a:p>
          <a:p>
            <a:pPr marL="0" indent="0">
              <a:buNone/>
            </a:pPr>
            <a:r>
              <a:rPr lang="de-DE" dirty="0"/>
              <a:t>BMBF </a:t>
            </a:r>
          </a:p>
          <a:p>
            <a:pPr lvl="1"/>
            <a:r>
              <a:rPr lang="de-DE" dirty="0"/>
              <a:t>Wissenschaftler „müssen“ OA veröffentlichen </a:t>
            </a:r>
          </a:p>
          <a:p>
            <a:pPr marL="180975" lvl="1" indent="0">
              <a:buNone/>
            </a:pPr>
            <a:r>
              <a:rPr lang="de-DE" dirty="0">
                <a:hlinkClick r:id="rId3"/>
              </a:rPr>
              <a:t>Open Access in Deutschland (BMBF)</a:t>
            </a:r>
            <a:r>
              <a:rPr lang="de-DE" dirty="0"/>
              <a:t> (S</a:t>
            </a:r>
            <a:r>
              <a:rPr lang="de-DE" dirty="0" smtClean="0"/>
              <a:t>. 8</a:t>
            </a:r>
            <a:r>
              <a:rPr lang="de-DE" dirty="0"/>
              <a:t>)</a:t>
            </a:r>
          </a:p>
          <a:p>
            <a:pPr lvl="1"/>
            <a:r>
              <a:rPr lang="de-DE" dirty="0"/>
              <a:t>Artikel werden bis zu einer maximalen Höhe von 2.400 € übernommen </a:t>
            </a:r>
          </a:p>
          <a:p>
            <a:pPr lvl="1"/>
            <a:r>
              <a:rPr lang="de-DE" dirty="0"/>
              <a:t>Sperrfrist von höchstens 12 Monaten möglich</a:t>
            </a:r>
          </a:p>
          <a:p>
            <a:pPr marL="180975" lvl="1" indent="0">
              <a:buNone/>
            </a:pPr>
            <a:r>
              <a:rPr lang="de-DE" dirty="0">
                <a:hlinkClick r:id="rId4"/>
              </a:rPr>
              <a:t>Richtlinien für geförderte </a:t>
            </a:r>
            <a:r>
              <a:rPr lang="de-DE" dirty="0" smtClean="0">
                <a:hlinkClick r:id="rId4"/>
              </a:rPr>
              <a:t>Projekte </a:t>
            </a:r>
            <a:r>
              <a:rPr lang="de-DE" dirty="0">
                <a:hlinkClick r:id="rId4"/>
              </a:rPr>
              <a:t>(BMBF)</a:t>
            </a:r>
            <a:r>
              <a:rPr lang="de-DE" dirty="0"/>
              <a:t> (1.1)</a:t>
            </a:r>
            <a:endParaRPr lang="de-DE" dirty="0">
              <a:solidFill>
                <a:srgbClr val="FF0000"/>
              </a:solidFill>
            </a:endParaRPr>
          </a:p>
        </p:txBody>
      </p:sp>
      <p:sp>
        <p:nvSpPr>
          <p:cNvPr id="7"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34 </a:t>
            </a:r>
            <a:endParaRPr lang="de-DE" dirty="0"/>
          </a:p>
        </p:txBody>
      </p:sp>
    </p:spTree>
    <p:extLst>
      <p:ext uri="{BB962C8B-B14F-4D97-AF65-F5344CB8AC3E}">
        <p14:creationId xmlns:p14="http://schemas.microsoft.com/office/powerpoint/2010/main" val="2076546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a:t>
            </a:r>
            <a:r>
              <a:rPr lang="de-DE" dirty="0" smtClean="0"/>
              <a:t>. </a:t>
            </a:r>
            <a:r>
              <a:rPr lang="de-DE" dirty="0"/>
              <a:t>Vorgaben der </a:t>
            </a:r>
            <a:r>
              <a:rPr lang="de-DE" dirty="0" smtClean="0"/>
              <a:t>Forschungsförderer (2)</a:t>
            </a:r>
            <a:endParaRPr lang="de-DE" dirty="0"/>
          </a:p>
        </p:txBody>
      </p:sp>
      <p:sp>
        <p:nvSpPr>
          <p:cNvPr id="3" name="Inhaltsplatzhalter 2"/>
          <p:cNvSpPr>
            <a:spLocks noGrp="1"/>
          </p:cNvSpPr>
          <p:nvPr>
            <p:ph idx="1"/>
          </p:nvPr>
        </p:nvSpPr>
        <p:spPr/>
        <p:txBody>
          <a:bodyPr/>
          <a:lstStyle/>
          <a:p>
            <a:pPr marL="0" indent="0">
              <a:buNone/>
            </a:pPr>
            <a:r>
              <a:rPr lang="de-DE" dirty="0"/>
              <a:t>EU (</a:t>
            </a:r>
            <a:r>
              <a:rPr lang="de-DE" dirty="0" err="1"/>
              <a:t>Horizon</a:t>
            </a:r>
            <a:r>
              <a:rPr lang="de-DE" dirty="0"/>
              <a:t> 2020)</a:t>
            </a:r>
          </a:p>
          <a:p>
            <a:pPr lvl="1"/>
            <a:r>
              <a:rPr lang="de-DE" dirty="0"/>
              <a:t>Geförderte Projekte müssen Ergebnisse OA veröffentlichen</a:t>
            </a:r>
          </a:p>
          <a:p>
            <a:pPr marL="369888" lvl="2" indent="0">
              <a:buNone/>
            </a:pPr>
            <a:r>
              <a:rPr lang="de-DE" dirty="0">
                <a:hlinkClick r:id="rId2"/>
              </a:rPr>
              <a:t>Richtlinien für Open Access und für Forschungsdaten</a:t>
            </a:r>
            <a:endParaRPr lang="de-DE" dirty="0"/>
          </a:p>
          <a:p>
            <a:pPr lvl="1"/>
            <a:r>
              <a:rPr lang="de-DE" dirty="0"/>
              <a:t>Mindestanforderungen: Grün-OA nach max. 12 Monaten als Postprint</a:t>
            </a:r>
          </a:p>
          <a:p>
            <a:pPr lvl="1"/>
            <a:r>
              <a:rPr lang="de-DE" dirty="0"/>
              <a:t>Nachweis über </a:t>
            </a:r>
            <a:r>
              <a:rPr lang="de-DE" dirty="0" err="1"/>
              <a:t>OpenAIRE</a:t>
            </a:r>
            <a:endParaRPr lang="de-DE" dirty="0"/>
          </a:p>
        </p:txBody>
      </p:sp>
      <p:sp>
        <p:nvSpPr>
          <p:cNvPr id="6"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35 </a:t>
            </a:r>
            <a:endParaRPr lang="de-DE" dirty="0"/>
          </a:p>
        </p:txBody>
      </p:sp>
    </p:spTree>
    <p:extLst>
      <p:ext uri="{BB962C8B-B14F-4D97-AF65-F5344CB8AC3E}">
        <p14:creationId xmlns:p14="http://schemas.microsoft.com/office/powerpoint/2010/main" val="3965854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spcBef>
                <a:spcPts val="600"/>
              </a:spcBef>
              <a:spcAft>
                <a:spcPts val="600"/>
              </a:spcAft>
              <a:buNone/>
            </a:pPr>
            <a:endParaRPr lang="de-DE" sz="1800" dirty="0"/>
          </a:p>
          <a:p>
            <a:pPr>
              <a:spcBef>
                <a:spcPts val="600"/>
              </a:spcBef>
              <a:spcAft>
                <a:spcPts val="600"/>
              </a:spcAft>
            </a:pPr>
            <a:r>
              <a:rPr lang="de-DE" dirty="0"/>
              <a:t>Kennen Sie oder Ihre Kolleg/innen die Zeitschrift?</a:t>
            </a:r>
          </a:p>
          <a:p>
            <a:pPr>
              <a:spcBef>
                <a:spcPts val="600"/>
              </a:spcBef>
              <a:spcAft>
                <a:spcPts val="600"/>
              </a:spcAft>
            </a:pPr>
            <a:r>
              <a:rPr lang="de-DE" dirty="0"/>
              <a:t>Werden die Artikel in Datenbanken indiziert, die Sie selber nutzen?</a:t>
            </a:r>
          </a:p>
          <a:p>
            <a:pPr>
              <a:spcBef>
                <a:spcPts val="600"/>
              </a:spcBef>
              <a:spcAft>
                <a:spcPts val="600"/>
              </a:spcAft>
            </a:pPr>
            <a:r>
              <a:rPr lang="de-DE" dirty="0"/>
              <a:t>Ist klar, welche Kosten für die Veröffentlichung anfallen werden?</a:t>
            </a:r>
          </a:p>
          <a:p>
            <a:pPr>
              <a:spcBef>
                <a:spcPts val="600"/>
              </a:spcBef>
              <a:spcAft>
                <a:spcPts val="600"/>
              </a:spcAft>
            </a:pPr>
            <a:r>
              <a:rPr lang="de-DE" dirty="0"/>
              <a:t>Macht die Zeitschrift klare Angaben zu ihrem Peer-Review-Verfahren?</a:t>
            </a:r>
          </a:p>
          <a:p>
            <a:pPr>
              <a:spcBef>
                <a:spcPts val="600"/>
              </a:spcBef>
              <a:spcAft>
                <a:spcPts val="600"/>
              </a:spcAft>
            </a:pPr>
            <a:r>
              <a:rPr lang="de-DE" dirty="0"/>
              <a:t>Können Sie den Verlag einfach identifizieren und kontaktieren?</a:t>
            </a:r>
          </a:p>
          <a:p>
            <a:pPr>
              <a:spcBef>
                <a:spcPts val="600"/>
              </a:spcBef>
              <a:spcAft>
                <a:spcPts val="600"/>
              </a:spcAft>
            </a:pPr>
            <a:r>
              <a:rPr lang="de-DE" dirty="0"/>
              <a:t>Ist der Verlag Mitglied einer anerkannten Initiative?</a:t>
            </a:r>
          </a:p>
          <a:p>
            <a:pPr>
              <a:spcBef>
                <a:spcPts val="600"/>
              </a:spcBef>
              <a:spcAft>
                <a:spcPts val="600"/>
              </a:spcAft>
            </a:pPr>
            <a:endParaRPr lang="de-DE" sz="1800" dirty="0"/>
          </a:p>
          <a:p>
            <a:pPr marL="0" indent="0">
              <a:spcBef>
                <a:spcPts val="600"/>
              </a:spcBef>
              <a:spcAft>
                <a:spcPts val="600"/>
              </a:spcAft>
              <a:buNone/>
            </a:pPr>
            <a:endParaRPr lang="de-DE" sz="1200" dirty="0">
              <a:hlinkClick r:id="">
                <a:extLst>
                  <a:ext uri="{A12FA001-AC4F-418D-AE19-62706E023703}">
                    <ahyp:hlinkClr xmlns:ahyp="http://schemas.microsoft.com/office/drawing/2018/hyperlinkcolor" xmlns="" val="tx"/>
                  </a:ext>
                </a:extLst>
              </a:hlinkClick>
            </a:endParaRPr>
          </a:p>
          <a:p>
            <a:pPr marL="0" indent="0">
              <a:spcBef>
                <a:spcPts val="600"/>
              </a:spcBef>
              <a:spcAft>
                <a:spcPts val="600"/>
              </a:spcAft>
              <a:buNone/>
            </a:pPr>
            <a:endParaRPr lang="de-DE" sz="1200" dirty="0">
              <a:hlinkClick r:id="">
                <a:extLst>
                  <a:ext uri="{A12FA001-AC4F-418D-AE19-62706E023703}">
                    <ahyp:hlinkClr xmlns:ahyp="http://schemas.microsoft.com/office/drawing/2018/hyperlinkcolor" xmlns="" val="tx"/>
                  </a:ext>
                </a:extLst>
              </a:hlinkClick>
            </a:endParaRPr>
          </a:p>
          <a:p>
            <a:pPr marL="0" lvl="0" indent="0" eaLnBrk="1" hangingPunct="1">
              <a:spcBef>
                <a:spcPct val="0"/>
              </a:spcBef>
              <a:buNone/>
              <a:defRPr/>
            </a:pPr>
            <a:endParaRPr lang="de-DE" sz="1800" dirty="0"/>
          </a:p>
          <a:p>
            <a:pPr marL="0" lvl="0" indent="0" eaLnBrk="1" hangingPunct="1">
              <a:spcBef>
                <a:spcPct val="0"/>
              </a:spcBef>
              <a:buNone/>
              <a:defRPr/>
            </a:pPr>
            <a:endParaRPr lang="de-DE" sz="1000" kern="1200" dirty="0">
              <a:solidFill>
                <a:srgbClr val="000000"/>
              </a:solidFill>
            </a:endParaRPr>
          </a:p>
          <a:p>
            <a:pPr marL="0" indent="0">
              <a:spcBef>
                <a:spcPts val="600"/>
              </a:spcBef>
              <a:spcAft>
                <a:spcPts val="600"/>
              </a:spcAft>
              <a:buNone/>
            </a:pPr>
            <a:endParaRPr lang="de-DE" sz="2400" b="1" dirty="0"/>
          </a:p>
          <a:p>
            <a:pPr>
              <a:spcBef>
                <a:spcPts val="600"/>
              </a:spcBef>
              <a:spcAft>
                <a:spcPts val="600"/>
              </a:spcAft>
            </a:pPr>
            <a:endParaRPr lang="de-DE" sz="1400" dirty="0"/>
          </a:p>
          <a:p>
            <a:pPr>
              <a:spcBef>
                <a:spcPts val="600"/>
              </a:spcBef>
              <a:spcAft>
                <a:spcPts val="600"/>
              </a:spcAft>
            </a:pPr>
            <a:endParaRPr lang="de-DE" sz="2200" dirty="0"/>
          </a:p>
          <a:p>
            <a:pPr marL="0" indent="0">
              <a:buNone/>
            </a:pPr>
            <a:endParaRPr lang="de-DE" sz="2200" dirty="0"/>
          </a:p>
          <a:p>
            <a:pPr marL="0" indent="0">
              <a:buNone/>
            </a:pPr>
            <a:endParaRPr lang="de-DE" sz="2200" dirty="0"/>
          </a:p>
          <a:p>
            <a:pPr marL="0" indent="0">
              <a:buNone/>
            </a:pPr>
            <a:endParaRPr lang="de-DE" sz="2200" dirty="0"/>
          </a:p>
        </p:txBody>
      </p:sp>
      <p:sp>
        <p:nvSpPr>
          <p:cNvPr id="2" name="Titel 1"/>
          <p:cNvSpPr>
            <a:spLocks noGrp="1"/>
          </p:cNvSpPr>
          <p:nvPr>
            <p:ph type="title"/>
          </p:nvPr>
        </p:nvSpPr>
        <p:spPr>
          <a:prstGeom prst="rect">
            <a:avLst/>
          </a:prstGeom>
        </p:spPr>
        <p:txBody>
          <a:bodyPr/>
          <a:lstStyle/>
          <a:p>
            <a:pPr marL="0" indent="0">
              <a:spcBef>
                <a:spcPts val="600"/>
              </a:spcBef>
              <a:spcAft>
                <a:spcPts val="600"/>
              </a:spcAft>
              <a:buNone/>
            </a:pPr>
            <a:r>
              <a:rPr lang="de-DE" dirty="0"/>
              <a:t>5</a:t>
            </a:r>
            <a:r>
              <a:rPr lang="de-DE" dirty="0" smtClean="0"/>
              <a:t>. </a:t>
            </a:r>
            <a:r>
              <a:rPr lang="de-DE" dirty="0" err="1"/>
              <a:t>Predatory</a:t>
            </a:r>
            <a:r>
              <a:rPr lang="de-DE" dirty="0"/>
              <a:t> </a:t>
            </a:r>
            <a:r>
              <a:rPr lang="de-DE" dirty="0" smtClean="0"/>
              <a:t>Publishing</a:t>
            </a:r>
            <a:r>
              <a:rPr lang="de-DE" dirty="0"/>
              <a:t/>
            </a:r>
            <a:br>
              <a:rPr lang="de-DE" dirty="0"/>
            </a:br>
            <a:r>
              <a:rPr lang="de-DE" dirty="0"/>
              <a:t>Kriterien für vertrauenswürdige Zeitschriften</a:t>
            </a:r>
          </a:p>
        </p:txBody>
      </p:sp>
      <p:sp>
        <p:nvSpPr>
          <p:cNvPr id="4" name="Textfeld 3">
            <a:extLst>
              <a:ext uri="{FF2B5EF4-FFF2-40B4-BE49-F238E27FC236}">
                <a16:creationId xmlns:a16="http://schemas.microsoft.com/office/drawing/2014/main" xmlns="" id="{2AB0B719-9432-43B4-B174-146610A38958}"/>
              </a:ext>
            </a:extLst>
          </p:cNvPr>
          <p:cNvSpPr txBox="1"/>
          <p:nvPr/>
        </p:nvSpPr>
        <p:spPr>
          <a:xfrm>
            <a:off x="539552" y="5857088"/>
            <a:ext cx="5112568" cy="369332"/>
          </a:xfrm>
          <a:prstGeom prst="rect">
            <a:avLst/>
          </a:prstGeom>
          <a:noFill/>
        </p:spPr>
        <p:txBody>
          <a:bodyPr wrap="square" rtlCol="0">
            <a:spAutoFit/>
          </a:bodyPr>
          <a:lstStyle/>
          <a:p>
            <a:endParaRPr lang="de-DE" dirty="0"/>
          </a:p>
        </p:txBody>
      </p:sp>
      <p:sp>
        <p:nvSpPr>
          <p:cNvPr id="5" name="Textfeld 4"/>
          <p:cNvSpPr txBox="1"/>
          <p:nvPr/>
        </p:nvSpPr>
        <p:spPr>
          <a:xfrm>
            <a:off x="473913" y="5466735"/>
            <a:ext cx="6761912" cy="261610"/>
          </a:xfrm>
          <a:prstGeom prst="rect">
            <a:avLst/>
          </a:prstGeom>
          <a:noFill/>
        </p:spPr>
        <p:txBody>
          <a:bodyPr wrap="square" rtlCol="0">
            <a:spAutoFit/>
          </a:bodyPr>
          <a:lstStyle/>
          <a:p>
            <a:r>
              <a:rPr lang="de-DE" sz="1100" dirty="0"/>
              <a:t>Think. Check. </a:t>
            </a:r>
            <a:r>
              <a:rPr lang="de-DE" sz="1100" dirty="0" err="1"/>
              <a:t>Submit</a:t>
            </a:r>
            <a:r>
              <a:rPr lang="de-DE" sz="1100" dirty="0"/>
              <a:t>, in: </a:t>
            </a:r>
            <a:r>
              <a:rPr lang="de-DE" sz="1100" dirty="0">
                <a:hlinkClick r:id="rId3"/>
              </a:rPr>
              <a:t>http://thinkchecksubmit.org/translations/german/</a:t>
            </a:r>
            <a:r>
              <a:rPr lang="de-DE" sz="1100" dirty="0"/>
              <a:t> (letzter Zugriff am </a:t>
            </a:r>
            <a:r>
              <a:rPr lang="de-DE" sz="1100" dirty="0" smtClean="0"/>
              <a:t>25.05.2020)</a:t>
            </a:r>
            <a:endParaRPr lang="de-DE" sz="1100" dirty="0"/>
          </a:p>
        </p:txBody>
      </p:sp>
      <p:sp>
        <p:nvSpPr>
          <p:cNvPr id="8"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36 </a:t>
            </a:r>
            <a:endParaRPr lang="de-DE" dirty="0"/>
          </a:p>
        </p:txBody>
      </p:sp>
    </p:spTree>
    <p:extLst>
      <p:ext uri="{BB962C8B-B14F-4D97-AF65-F5344CB8AC3E}">
        <p14:creationId xmlns:p14="http://schemas.microsoft.com/office/powerpoint/2010/main" val="4058861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53CA894-5BD0-497E-B34F-A85A4DAC7175}"/>
              </a:ext>
            </a:extLst>
          </p:cNvPr>
          <p:cNvSpPr>
            <a:spLocks noGrp="1"/>
          </p:cNvSpPr>
          <p:nvPr>
            <p:ph type="title"/>
          </p:nvPr>
        </p:nvSpPr>
        <p:spPr/>
        <p:txBody>
          <a:bodyPr/>
          <a:lstStyle/>
          <a:p>
            <a:r>
              <a:rPr lang="de-DE" dirty="0" smtClean="0"/>
              <a:t>6. Publikationsrichtlinie der TU Darmstadt</a:t>
            </a:r>
            <a:endParaRPr lang="de-DE" dirty="0"/>
          </a:p>
        </p:txBody>
      </p:sp>
      <p:sp>
        <p:nvSpPr>
          <p:cNvPr id="3" name="Inhaltsplatzhalter 2">
            <a:extLst>
              <a:ext uri="{FF2B5EF4-FFF2-40B4-BE49-F238E27FC236}">
                <a16:creationId xmlns="" xmlns:a16="http://schemas.microsoft.com/office/drawing/2014/main" id="{4A408E52-090D-48C6-A236-B1D16AC9FA96}"/>
              </a:ext>
            </a:extLst>
          </p:cNvPr>
          <p:cNvSpPr>
            <a:spLocks noGrp="1"/>
          </p:cNvSpPr>
          <p:nvPr>
            <p:ph idx="1"/>
          </p:nvPr>
        </p:nvSpPr>
        <p:spPr/>
        <p:txBody>
          <a:bodyPr/>
          <a:lstStyle/>
          <a:p>
            <a:r>
              <a:rPr lang="de-DE" dirty="0"/>
              <a:t>D</a:t>
            </a:r>
            <a:r>
              <a:rPr lang="de-DE" dirty="0" smtClean="0"/>
              <a:t>ie neue Publikationsrichtlinie trat am 01.02.2020 in Kraft</a:t>
            </a:r>
          </a:p>
          <a:p>
            <a:pPr>
              <a:lnSpc>
                <a:spcPct val="150000"/>
              </a:lnSpc>
            </a:pPr>
            <a:r>
              <a:rPr lang="de-DE" dirty="0" smtClean="0"/>
              <a:t>Ziel: </a:t>
            </a:r>
            <a:r>
              <a:rPr lang="de-DE" dirty="0"/>
              <a:t>alle wissenschaftlichen Publikationen von Mitgliedern und </a:t>
            </a:r>
            <a:r>
              <a:rPr lang="de-DE" dirty="0" smtClean="0"/>
              <a:t>Angehörigen der TU Darmstadt sollen zum </a:t>
            </a:r>
            <a:r>
              <a:rPr lang="de-DE" dirty="0"/>
              <a:t>Vorteil der </a:t>
            </a:r>
            <a:r>
              <a:rPr lang="de-DE" dirty="0" err="1"/>
              <a:t>Autor_innen</a:t>
            </a:r>
            <a:r>
              <a:rPr lang="de-DE" dirty="0"/>
              <a:t> und ihrer Institution(en) eindeutig und vollständig </a:t>
            </a:r>
            <a:r>
              <a:rPr lang="de-DE" dirty="0" smtClean="0"/>
              <a:t>zugeordnet werden können</a:t>
            </a:r>
          </a:p>
          <a:p>
            <a:pPr marL="169862" lvl="1" indent="0">
              <a:lnSpc>
                <a:spcPct val="150000"/>
              </a:lnSpc>
              <a:buNone/>
            </a:pPr>
            <a:r>
              <a:rPr lang="de-DE" dirty="0" smtClean="0">
                <a:sym typeface="Wingdings" panose="05000000000000000000" pitchFamily="2" charset="2"/>
              </a:rPr>
              <a:t> Erhöhung der </a:t>
            </a:r>
            <a:r>
              <a:rPr lang="de-DE" dirty="0" smtClean="0"/>
              <a:t>Sichtbarkeit </a:t>
            </a:r>
            <a:r>
              <a:rPr lang="de-DE" dirty="0"/>
              <a:t>der an der </a:t>
            </a:r>
            <a:r>
              <a:rPr lang="de-DE" dirty="0" smtClean="0"/>
              <a:t>TU Darmstadt </a:t>
            </a:r>
            <a:r>
              <a:rPr lang="de-DE" dirty="0"/>
              <a:t>erbrachten </a:t>
            </a:r>
            <a:r>
              <a:rPr lang="de-DE" dirty="0" smtClean="0"/>
              <a:t> </a:t>
            </a:r>
          </a:p>
          <a:p>
            <a:pPr marL="0" indent="0">
              <a:lnSpc>
                <a:spcPct val="150000"/>
              </a:lnSpc>
              <a:spcBef>
                <a:spcPts val="0"/>
              </a:spcBef>
              <a:buNone/>
            </a:pPr>
            <a:r>
              <a:rPr lang="de-DE" dirty="0"/>
              <a:t> </a:t>
            </a:r>
            <a:r>
              <a:rPr lang="de-DE" dirty="0" smtClean="0"/>
              <a:t>      Forschungsleistungen</a:t>
            </a:r>
          </a:p>
          <a:p>
            <a:pPr marL="0" indent="0">
              <a:lnSpc>
                <a:spcPct val="150000"/>
              </a:lnSpc>
              <a:spcBef>
                <a:spcPts val="0"/>
              </a:spcBef>
              <a:buNone/>
            </a:pPr>
            <a:endParaRPr lang="de-DE" dirty="0"/>
          </a:p>
          <a:p>
            <a:r>
              <a:rPr lang="de-DE" dirty="0"/>
              <a:t>Konkrete Hilfestellung bieten wir </a:t>
            </a:r>
            <a:r>
              <a:rPr lang="de-DE" dirty="0" smtClean="0"/>
              <a:t>auf </a:t>
            </a:r>
            <a:r>
              <a:rPr lang="de-DE" dirty="0"/>
              <a:t>unseren Webseiten an.</a:t>
            </a:r>
            <a:br>
              <a:rPr lang="de-DE" dirty="0"/>
            </a:br>
            <a:r>
              <a:rPr lang="de-DE" dirty="0">
                <a:hlinkClick r:id="rId2"/>
              </a:rPr>
              <a:t>www.ulb.tu-darmstadt.de/dpub</a:t>
            </a:r>
            <a:endParaRPr lang="de-DE" dirty="0"/>
          </a:p>
          <a:p>
            <a:pPr marL="0" indent="0">
              <a:buNone/>
            </a:pPr>
            <a:r>
              <a:rPr lang="de-DE" dirty="0"/>
              <a:t/>
            </a:r>
            <a:br>
              <a:rPr lang="de-DE" dirty="0"/>
            </a:br>
            <a:endParaRPr lang="de-DE" dirty="0"/>
          </a:p>
        </p:txBody>
      </p:sp>
      <p:sp>
        <p:nvSpPr>
          <p:cNvPr id="7" name="Textfeld 6"/>
          <p:cNvSpPr txBox="1"/>
          <p:nvPr/>
        </p:nvSpPr>
        <p:spPr>
          <a:xfrm>
            <a:off x="324739" y="5703579"/>
            <a:ext cx="7187013" cy="261610"/>
          </a:xfrm>
          <a:prstGeom prst="rect">
            <a:avLst/>
          </a:prstGeom>
          <a:noFill/>
        </p:spPr>
        <p:txBody>
          <a:bodyPr wrap="square" rtlCol="0">
            <a:spAutoFit/>
          </a:bodyPr>
          <a:lstStyle/>
          <a:p>
            <a:r>
              <a:rPr lang="de-DE" sz="1100" dirty="0" smtClean="0"/>
              <a:t>Vgl. </a:t>
            </a:r>
            <a:r>
              <a:rPr lang="de-DE" sz="1100" dirty="0" smtClean="0">
                <a:hlinkClick r:id="rId3"/>
              </a:rPr>
              <a:t>Publikationsrichtlinie der </a:t>
            </a:r>
            <a:r>
              <a:rPr lang="de-DE" sz="1100" dirty="0">
                <a:hlinkClick r:id="rId3"/>
              </a:rPr>
              <a:t>TU </a:t>
            </a:r>
            <a:r>
              <a:rPr lang="de-DE" sz="1100" dirty="0" smtClean="0">
                <a:hlinkClick r:id="rId3"/>
              </a:rPr>
              <a:t>Darmstadt</a:t>
            </a:r>
            <a:r>
              <a:rPr lang="de-DE" sz="1100" dirty="0" smtClean="0"/>
              <a:t> (2020), S. 1.</a:t>
            </a:r>
            <a:endParaRPr lang="de-DE" sz="1100" dirty="0"/>
          </a:p>
        </p:txBody>
      </p:sp>
      <p:sp>
        <p:nvSpPr>
          <p:cNvPr id="6"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37 </a:t>
            </a:r>
            <a:endParaRPr lang="de-DE" dirty="0"/>
          </a:p>
        </p:txBody>
      </p:sp>
    </p:spTree>
    <p:extLst>
      <p:ext uri="{BB962C8B-B14F-4D97-AF65-F5344CB8AC3E}">
        <p14:creationId xmlns:p14="http://schemas.microsoft.com/office/powerpoint/2010/main" val="36627860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731D3386-EBBE-44F3-BB6F-5C04A070BF5C}"/>
              </a:ext>
            </a:extLst>
          </p:cNvPr>
          <p:cNvSpPr>
            <a:spLocks noGrp="1"/>
          </p:cNvSpPr>
          <p:nvPr>
            <p:ph type="title"/>
          </p:nvPr>
        </p:nvSpPr>
        <p:spPr/>
        <p:txBody>
          <a:bodyPr/>
          <a:lstStyle/>
          <a:p>
            <a:r>
              <a:rPr lang="de-AT" dirty="0" smtClean="0"/>
              <a:t>6.1. </a:t>
            </a:r>
            <a:r>
              <a:rPr lang="de-AT" dirty="0"/>
              <a:t>Was ist ORCID? </a:t>
            </a:r>
            <a:endParaRPr lang="de-DE" dirty="0"/>
          </a:p>
        </p:txBody>
      </p:sp>
      <p:sp>
        <p:nvSpPr>
          <p:cNvPr id="6" name="Inhaltsplatzhalter 5">
            <a:extLst>
              <a:ext uri="{FF2B5EF4-FFF2-40B4-BE49-F238E27FC236}">
                <a16:creationId xmlns:a16="http://schemas.microsoft.com/office/drawing/2014/main" xmlns="" id="{7A66DE47-05BC-42F3-ADA4-6FCF6477BB0B}"/>
              </a:ext>
            </a:extLst>
          </p:cNvPr>
          <p:cNvSpPr>
            <a:spLocks noGrp="1"/>
          </p:cNvSpPr>
          <p:nvPr>
            <p:ph idx="1"/>
          </p:nvPr>
        </p:nvSpPr>
        <p:spPr/>
        <p:txBody>
          <a:bodyPr/>
          <a:lstStyle/>
          <a:p>
            <a:r>
              <a:rPr lang="de-AT" dirty="0"/>
              <a:t>Eindeutiger Identifikator für Wissenschaftler</a:t>
            </a:r>
          </a:p>
          <a:p>
            <a:r>
              <a:rPr lang="de-AT" dirty="0"/>
              <a:t>Ermöglicht korrekte Zuordnung von Publikationen und </a:t>
            </a:r>
            <a:r>
              <a:rPr lang="de-AT" dirty="0" smtClean="0"/>
              <a:t>Forschungsdaten</a:t>
            </a:r>
          </a:p>
          <a:p>
            <a:endParaRPr lang="de-AT" dirty="0"/>
          </a:p>
          <a:p>
            <a:r>
              <a:rPr lang="de-AT" dirty="0" smtClean="0">
                <a:hlinkClick r:id="rId2"/>
              </a:rPr>
              <a:t>Informationen </a:t>
            </a:r>
            <a:r>
              <a:rPr lang="de-AT" dirty="0">
                <a:hlinkClick r:id="rId2"/>
              </a:rPr>
              <a:t>der ULB zu ORCID </a:t>
            </a:r>
            <a:r>
              <a:rPr lang="de-DE" sz="1800" dirty="0"/>
              <a:t>(Stand: </a:t>
            </a:r>
            <a:r>
              <a:rPr lang="de-DE" sz="1800" dirty="0" smtClean="0"/>
              <a:t>25.05.2020</a:t>
            </a:r>
            <a:r>
              <a:rPr lang="de-DE" sz="1800" dirty="0"/>
              <a:t>)</a:t>
            </a:r>
            <a:endParaRPr lang="de-AT" sz="1800" dirty="0"/>
          </a:p>
          <a:p>
            <a:endParaRPr lang="de-AT" dirty="0"/>
          </a:p>
          <a:p>
            <a:endParaRPr lang="de-AT" dirty="0"/>
          </a:p>
          <a:p>
            <a:endParaRPr lang="de-AT" dirty="0"/>
          </a:p>
          <a:p>
            <a:endParaRPr lang="de-DE" dirty="0"/>
          </a:p>
        </p:txBody>
      </p:sp>
      <p:sp>
        <p:nvSpPr>
          <p:cNvPr id="4" name="Fußzeilenplatzhalter 3">
            <a:extLst>
              <a:ext uri="{FF2B5EF4-FFF2-40B4-BE49-F238E27FC236}">
                <a16:creationId xmlns:a16="http://schemas.microsoft.com/office/drawing/2014/main" xmlns="" id="{B8343193-D4C8-4019-81CB-C85812FF93E1}"/>
              </a:ext>
            </a:extLst>
          </p:cNvPr>
          <p:cNvSpPr>
            <a:spLocks noGrp="1"/>
          </p:cNvSpPr>
          <p:nvPr>
            <p:ph type="ftr" sz="quarter" idx="4294967295"/>
          </p:nvPr>
        </p:nvSpPr>
        <p:spPr>
          <a:xfrm>
            <a:off x="250825" y="6437313"/>
            <a:ext cx="7200900" cy="231775"/>
          </a:xfrm>
          <a:prstGeom prst="rect">
            <a:avLst/>
          </a:prstGeom>
        </p:spPr>
        <p:txBody>
          <a:bodyPr/>
          <a:lstStyle/>
          <a:p>
            <a:pPr>
              <a:defRPr/>
            </a:pPr>
            <a:r>
              <a:rPr lang="de-DE" dirty="0" smtClean="0">
                <a:latin typeface="Verdana" panose="020B0604030504040204" pitchFamily="34" charset="0"/>
                <a:ea typeface="Verdana" panose="020B0604030504040204" pitchFamily="34" charset="0"/>
                <a:cs typeface="Verdana" panose="020B0604030504040204" pitchFamily="34" charset="0"/>
              </a:rPr>
              <a:t>25</a:t>
            </a:r>
            <a:r>
              <a:rPr lang="de-DE" sz="1000" dirty="0" smtClean="0">
                <a:latin typeface="Verdana" panose="020B0604030504040204" pitchFamily="34" charset="0"/>
                <a:ea typeface="Verdana" panose="020B0604030504040204" pitchFamily="34" charset="0"/>
                <a:cs typeface="Verdana" panose="020B0604030504040204" pitchFamily="34" charset="0"/>
              </a:rPr>
              <a:t>.05.2020 </a:t>
            </a:r>
            <a:r>
              <a:rPr lang="de-DE" sz="1000" dirty="0">
                <a:latin typeface="Verdana" panose="020B0604030504040204" pitchFamily="34" charset="0"/>
                <a:ea typeface="Verdana" panose="020B0604030504040204" pitchFamily="34" charset="0"/>
                <a:cs typeface="Verdana" panose="020B0604030504040204" pitchFamily="34" charset="0"/>
              </a:rPr>
              <a:t>| ULB Darmstadt | Team Digitales </a:t>
            </a:r>
            <a:r>
              <a:rPr lang="de-DE" sz="1000" dirty="0" smtClean="0">
                <a:latin typeface="Verdana" panose="020B0604030504040204" pitchFamily="34" charset="0"/>
                <a:ea typeface="Verdana" panose="020B0604030504040204" pitchFamily="34" charset="0"/>
                <a:cs typeface="Verdana" panose="020B0604030504040204" pitchFamily="34" charset="0"/>
              </a:rPr>
              <a:t>Publizieren			Folie </a:t>
            </a:r>
            <a:r>
              <a:rPr lang="de-DE" dirty="0" smtClean="0">
                <a:latin typeface="Verdana" panose="020B0604030504040204" pitchFamily="34" charset="0"/>
                <a:ea typeface="Verdana" panose="020B0604030504040204" pitchFamily="34" charset="0"/>
                <a:cs typeface="Verdana" panose="020B0604030504040204" pitchFamily="34" charset="0"/>
              </a:rPr>
              <a:t>38</a:t>
            </a:r>
            <a:endParaRPr lang="de-DE" sz="1000" dirty="0">
              <a:latin typeface="+mn-lt"/>
            </a:endParaRPr>
          </a:p>
        </p:txBody>
      </p:sp>
      <p:pic>
        <p:nvPicPr>
          <p:cNvPr id="2" name="Grafik 1">
            <a:extLst>
              <a:ext uri="{FF2B5EF4-FFF2-40B4-BE49-F238E27FC236}">
                <a16:creationId xmlns:a16="http://schemas.microsoft.com/office/drawing/2014/main" xmlns="" id="{EF066E07-2243-4544-B110-7181E935C8C1}"/>
              </a:ext>
            </a:extLst>
          </p:cNvPr>
          <p:cNvPicPr>
            <a:picLocks noChangeAspect="1"/>
          </p:cNvPicPr>
          <p:nvPr/>
        </p:nvPicPr>
        <p:blipFill rotWithShape="1">
          <a:blip r:embed="rId3"/>
          <a:srcRect l="6572" t="31122" r="54571" b="28243"/>
          <a:stretch/>
        </p:blipFill>
        <p:spPr>
          <a:xfrm>
            <a:off x="444239" y="3363572"/>
            <a:ext cx="8253934" cy="2427628"/>
          </a:xfrm>
          <a:prstGeom prst="rect">
            <a:avLst/>
          </a:prstGeom>
        </p:spPr>
      </p:pic>
      <p:sp>
        <p:nvSpPr>
          <p:cNvPr id="3" name="Textfeld 2">
            <a:extLst>
              <a:ext uri="{FF2B5EF4-FFF2-40B4-BE49-F238E27FC236}">
                <a16:creationId xmlns:a16="http://schemas.microsoft.com/office/drawing/2014/main" xmlns="" id="{C756A979-F0DD-4F12-8715-86B739CE8FF0}"/>
              </a:ext>
            </a:extLst>
          </p:cNvPr>
          <p:cNvSpPr txBox="1"/>
          <p:nvPr/>
        </p:nvSpPr>
        <p:spPr>
          <a:xfrm>
            <a:off x="444239" y="5803513"/>
            <a:ext cx="2761706" cy="230832"/>
          </a:xfrm>
          <a:prstGeom prst="rect">
            <a:avLst/>
          </a:prstGeom>
          <a:noFill/>
        </p:spPr>
        <p:txBody>
          <a:bodyPr wrap="square" rtlCol="0">
            <a:spAutoFit/>
          </a:bodyPr>
          <a:lstStyle/>
          <a:p>
            <a:r>
              <a:rPr lang="de-DE" sz="900" dirty="0">
                <a:hlinkClick r:id="rId4"/>
              </a:rPr>
              <a:t>https://orcid.org/</a:t>
            </a:r>
            <a:r>
              <a:rPr lang="de-DE" sz="900" dirty="0" smtClean="0"/>
              <a:t> </a:t>
            </a:r>
            <a:r>
              <a:rPr lang="de-DE" sz="900" dirty="0"/>
              <a:t>(Stand: </a:t>
            </a:r>
            <a:r>
              <a:rPr lang="de-DE" sz="900" dirty="0" smtClean="0"/>
              <a:t>25.05.2020</a:t>
            </a:r>
            <a:r>
              <a:rPr lang="de-DE" sz="900" dirty="0"/>
              <a:t>)</a:t>
            </a:r>
          </a:p>
        </p:txBody>
      </p:sp>
    </p:spTree>
    <p:extLst>
      <p:ext uri="{BB962C8B-B14F-4D97-AF65-F5344CB8AC3E}">
        <p14:creationId xmlns:p14="http://schemas.microsoft.com/office/powerpoint/2010/main" val="36590084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6.1. ORCID</a:t>
            </a:r>
            <a:endParaRPr lang="de-DE" dirty="0"/>
          </a:p>
        </p:txBody>
      </p:sp>
      <p:sp>
        <p:nvSpPr>
          <p:cNvPr id="5" name="Inhaltsplatzhalter 2"/>
          <p:cNvSpPr>
            <a:spLocks noGrp="1"/>
          </p:cNvSpPr>
          <p:nvPr>
            <p:ph idx="1"/>
          </p:nvPr>
        </p:nvSpPr>
        <p:spPr>
          <a:xfrm>
            <a:off x="250825" y="1592263"/>
            <a:ext cx="4609207" cy="4500562"/>
          </a:xfrm>
        </p:spPr>
        <p:txBody>
          <a:bodyPr/>
          <a:lstStyle/>
          <a:p>
            <a:pPr marL="0" indent="0">
              <a:buNone/>
            </a:pPr>
            <a:r>
              <a:rPr lang="de-DE" sz="2200" dirty="0" smtClean="0"/>
              <a:t>Bitte beachten: </a:t>
            </a:r>
          </a:p>
          <a:p>
            <a:pPr marL="0" indent="0">
              <a:buNone/>
            </a:pPr>
            <a:r>
              <a:rPr lang="de-DE" sz="2200" dirty="0" smtClean="0"/>
              <a:t>Verwendung der standardisierten Bezeichnung der TU Darmstadt </a:t>
            </a:r>
            <a:br>
              <a:rPr lang="de-DE" sz="2200" dirty="0" smtClean="0"/>
            </a:br>
            <a:r>
              <a:rPr lang="de-DE" sz="2200" dirty="0" smtClean="0"/>
              <a:t>im Feld „Add Employment“ </a:t>
            </a:r>
            <a:endParaRPr lang="de-DE" sz="2200" dirty="0"/>
          </a:p>
          <a:p>
            <a:pPr marL="0" indent="0">
              <a:buNone/>
            </a:pPr>
            <a:r>
              <a:rPr lang="de-DE" sz="2200" dirty="0" smtClean="0"/>
              <a:t/>
            </a:r>
            <a:br>
              <a:rPr lang="de-DE" sz="2200" dirty="0" smtClean="0"/>
            </a:br>
            <a:r>
              <a:rPr lang="de-DE" sz="2200" dirty="0" smtClean="0"/>
              <a:t>„Technische Universität Darmstadt“ </a:t>
            </a:r>
          </a:p>
          <a:p>
            <a:pPr marL="0" indent="0">
              <a:buNone/>
            </a:pPr>
            <a:r>
              <a:rPr lang="de-DE" sz="2200" dirty="0" smtClean="0"/>
              <a:t/>
            </a:r>
            <a:br>
              <a:rPr lang="de-DE" sz="2200" dirty="0" smtClean="0"/>
            </a:br>
            <a:r>
              <a:rPr lang="de-DE" sz="2200" dirty="0" smtClean="0"/>
              <a:t>„Technical University </a:t>
            </a:r>
            <a:r>
              <a:rPr lang="de-DE" sz="2200" dirty="0" err="1" smtClean="0"/>
              <a:t>of</a:t>
            </a:r>
            <a:r>
              <a:rPr lang="de-DE" sz="2200" dirty="0" smtClean="0"/>
              <a:t> </a:t>
            </a:r>
            <a:r>
              <a:rPr lang="de-DE" sz="2200" dirty="0"/>
              <a:t>Darmstadt“ </a:t>
            </a:r>
            <a:endParaRPr lang="de-DE" dirty="0" smtClean="0"/>
          </a:p>
          <a:p>
            <a:pPr marL="0" indent="0">
              <a:buNone/>
            </a:pPr>
            <a:endParaRPr lang="de-DE" sz="2400" dirty="0" smtClean="0"/>
          </a:p>
          <a:p>
            <a:pPr marL="0" indent="0">
              <a:buNone/>
            </a:pPr>
            <a:r>
              <a:rPr lang="de-DE" sz="2400" dirty="0" smtClean="0"/>
              <a:t>Zeit</a:t>
            </a:r>
            <a:r>
              <a:rPr lang="de-DE" sz="2400" dirty="0"/>
              <a:t>: 5</a:t>
            </a:r>
            <a:r>
              <a:rPr lang="de-DE" sz="2400" dirty="0" smtClean="0"/>
              <a:t> </a:t>
            </a:r>
            <a:r>
              <a:rPr lang="de-DE" sz="2400" dirty="0"/>
              <a:t>Minuten</a:t>
            </a:r>
          </a:p>
          <a:p>
            <a:pPr marL="0" indent="0">
              <a:buNone/>
            </a:pPr>
            <a:r>
              <a:rPr lang="de-DE" dirty="0"/>
              <a:t>      </a:t>
            </a:r>
            <a:endParaRPr lang="de-DE" dirty="0">
              <a:hlinkClick r:id=""/>
            </a:endParaRPr>
          </a:p>
        </p:txBody>
      </p:sp>
      <p:pic>
        <p:nvPicPr>
          <p:cNvPr id="7" name="Grafik 6"/>
          <p:cNvPicPr/>
          <p:nvPr/>
        </p:nvPicPr>
        <p:blipFill>
          <a:blip r:embed="rId2"/>
          <a:stretch/>
        </p:blipFill>
        <p:spPr>
          <a:xfrm>
            <a:off x="5400000" y="1838520"/>
            <a:ext cx="3240000" cy="4143600"/>
          </a:xfrm>
          <a:prstGeom prst="rect">
            <a:avLst/>
          </a:prstGeom>
          <a:ln>
            <a:noFill/>
          </a:ln>
        </p:spPr>
      </p:pic>
      <p:sp>
        <p:nvSpPr>
          <p:cNvPr id="6"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39 </a:t>
            </a:r>
            <a:endParaRPr lang="de-DE" dirty="0"/>
          </a:p>
        </p:txBody>
      </p:sp>
    </p:spTree>
    <p:extLst>
      <p:ext uri="{BB962C8B-B14F-4D97-AF65-F5344CB8AC3E}">
        <p14:creationId xmlns:p14="http://schemas.microsoft.com/office/powerpoint/2010/main" val="3330387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a:t>
            </a:r>
            <a:r>
              <a:rPr lang="de-DE" dirty="0" smtClean="0"/>
              <a:t>. Publikationskreislauf (2)</a:t>
            </a:r>
            <a:endParaRPr lang="de-DE"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228" y="1456691"/>
            <a:ext cx="7218156" cy="4586449"/>
          </a:xfrm>
        </p:spPr>
      </p:pic>
      <p:sp>
        <p:nvSpPr>
          <p:cNvPr id="6" name="Textfeld 5"/>
          <p:cNvSpPr txBox="1"/>
          <p:nvPr/>
        </p:nvSpPr>
        <p:spPr>
          <a:xfrm>
            <a:off x="1403648" y="6043140"/>
            <a:ext cx="5832177" cy="215444"/>
          </a:xfrm>
          <a:prstGeom prst="rect">
            <a:avLst/>
          </a:prstGeom>
          <a:noFill/>
        </p:spPr>
        <p:txBody>
          <a:bodyPr wrap="square" rtlCol="0">
            <a:spAutoFit/>
          </a:bodyPr>
          <a:lstStyle/>
          <a:p>
            <a:pPr lvl="0"/>
            <a:r>
              <a:rPr lang="de-DE" sz="800" dirty="0">
                <a:solidFill>
                  <a:srgbClr val="000000"/>
                </a:solidFill>
              </a:rPr>
              <a:t>Diese Grafik wird unter der Lizenz </a:t>
            </a:r>
            <a:r>
              <a:rPr lang="de-DE" sz="800" dirty="0" smtClean="0">
                <a:solidFill>
                  <a:srgbClr val="000000"/>
                </a:solidFill>
                <a:hlinkClick r:id="rId3"/>
              </a:rPr>
              <a:t>CC BY 4.0 International </a:t>
            </a:r>
            <a:r>
              <a:rPr lang="de-DE" sz="800" dirty="0">
                <a:solidFill>
                  <a:srgbClr val="000000"/>
                </a:solidFill>
              </a:rPr>
              <a:t>bereitgestellt.</a:t>
            </a:r>
          </a:p>
        </p:txBody>
      </p:sp>
      <p:sp>
        <p:nvSpPr>
          <p:cNvPr id="7"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4 </a:t>
            </a:r>
            <a:endParaRPr lang="de-DE" dirty="0"/>
          </a:p>
        </p:txBody>
      </p:sp>
    </p:spTree>
    <p:extLst>
      <p:ext uri="{BB962C8B-B14F-4D97-AF65-F5344CB8AC3E}">
        <p14:creationId xmlns:p14="http://schemas.microsoft.com/office/powerpoint/2010/main" val="26558797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Quellenverzeichnis (1)</a:t>
            </a:r>
            <a:endParaRPr lang="de-DE" dirty="0"/>
          </a:p>
        </p:txBody>
      </p:sp>
      <p:sp>
        <p:nvSpPr>
          <p:cNvPr id="3" name="Inhaltsplatzhalter 2"/>
          <p:cNvSpPr>
            <a:spLocks noGrp="1"/>
          </p:cNvSpPr>
          <p:nvPr>
            <p:ph idx="1"/>
          </p:nvPr>
        </p:nvSpPr>
        <p:spPr/>
        <p:txBody>
          <a:bodyPr/>
          <a:lstStyle/>
          <a:p>
            <a:r>
              <a:rPr lang="de-DE" sz="1100" dirty="0" smtClean="0"/>
              <a:t>Autorenidentifikation</a:t>
            </a:r>
            <a:r>
              <a:rPr lang="de-DE" sz="1100" dirty="0"/>
              <a:t>, </a:t>
            </a:r>
            <a:r>
              <a:rPr lang="de-DE" sz="1100" dirty="0">
                <a:hlinkClick r:id="rId2"/>
              </a:rPr>
              <a:t>https://</a:t>
            </a:r>
            <a:r>
              <a:rPr lang="de-DE" sz="1100" dirty="0" smtClean="0">
                <a:hlinkClick r:id="rId2"/>
              </a:rPr>
              <a:t>www.ulb.tu-darmstadt.de/service/elektronisches_publizieren/orcid.de.jsp</a:t>
            </a:r>
            <a:r>
              <a:rPr lang="de-DE" sz="1100" dirty="0" smtClean="0"/>
              <a:t> (letzter Zugriff am 25.05.2020) </a:t>
            </a:r>
          </a:p>
          <a:p>
            <a:r>
              <a:rPr lang="de-DE" sz="1100" dirty="0"/>
              <a:t>Berliner Erklärung, </a:t>
            </a:r>
            <a:r>
              <a:rPr lang="de-DE" sz="1100" dirty="0">
                <a:hlinkClick r:id="rId3"/>
              </a:rPr>
              <a:t>https://openaccess.mpg.de/Berliner-Erklaerung</a:t>
            </a:r>
            <a:r>
              <a:rPr lang="de-DE" sz="1100" dirty="0"/>
              <a:t> (letzter Zugriff am </a:t>
            </a:r>
            <a:r>
              <a:rPr lang="de-DE" sz="1100" dirty="0" smtClean="0"/>
              <a:t>25.05.2020)</a:t>
            </a:r>
          </a:p>
          <a:p>
            <a:r>
              <a:rPr lang="de-DE" sz="1100" dirty="0" smtClean="0"/>
              <a:t>CC-Lizenzen, </a:t>
            </a:r>
            <a:r>
              <a:rPr lang="de-DE" sz="1100" dirty="0" smtClean="0">
                <a:hlinkClick r:id="rId4"/>
              </a:rPr>
              <a:t>https://creativecommons.org/about/cclicenses/</a:t>
            </a:r>
            <a:r>
              <a:rPr lang="de-DE" sz="1100" dirty="0" smtClean="0"/>
              <a:t> (letzter Zugriff am 25.05.2020)</a:t>
            </a:r>
          </a:p>
          <a:p>
            <a:r>
              <a:rPr lang="de-DE" sz="1100" dirty="0"/>
              <a:t>CC-Lizenzen im Überblick, </a:t>
            </a:r>
            <a:r>
              <a:rPr lang="de-DE" sz="1100" dirty="0">
                <a:hlinkClick r:id="rId5"/>
              </a:rPr>
              <a:t>https://www.e-learning.tu-darmstadt.de/werkzeuge/openlearnware/lehrmaterial_veroeffentlichen/cc_lizenzen/index.de.jsp#cc_lizenzen_im_ueberblick</a:t>
            </a:r>
            <a:endParaRPr lang="de-DE" sz="1100" dirty="0"/>
          </a:p>
          <a:p>
            <a:pPr marL="169862" lvl="1" indent="0">
              <a:buNone/>
            </a:pPr>
            <a:r>
              <a:rPr lang="de-DE" sz="1100" dirty="0"/>
              <a:t>(abgerufen am </a:t>
            </a:r>
            <a:r>
              <a:rPr lang="de-DE" sz="1100" dirty="0" smtClean="0"/>
              <a:t>25.05.2020)</a:t>
            </a:r>
            <a:endParaRPr lang="de-DE" sz="1100" dirty="0"/>
          </a:p>
          <a:p>
            <a:r>
              <a:rPr lang="de-DE" sz="1100" dirty="0" smtClean="0"/>
              <a:t>Digitale Forschungsdaten an der TU-Darmstadt, </a:t>
            </a:r>
            <a:r>
              <a:rPr lang="de-DE" sz="1100" dirty="0">
                <a:hlinkClick r:id="rId6"/>
              </a:rPr>
              <a:t>https://</a:t>
            </a:r>
            <a:r>
              <a:rPr lang="de-DE" sz="1100" dirty="0" smtClean="0">
                <a:hlinkClick r:id="rId6"/>
              </a:rPr>
              <a:t>www.ulb.tu-darmstadt.de/service/forschungsdaten/index.de.jsp</a:t>
            </a:r>
            <a:r>
              <a:rPr lang="de-DE" sz="1100" dirty="0" smtClean="0"/>
              <a:t> (letzter Zugriff am 25.05.2020)</a:t>
            </a:r>
          </a:p>
          <a:p>
            <a:r>
              <a:rPr lang="de-DE" sz="1100" dirty="0" smtClean="0"/>
              <a:t>Dissemin, </a:t>
            </a:r>
            <a:r>
              <a:rPr lang="de-DE" sz="1100" dirty="0">
                <a:hlinkClick r:id="rId7"/>
              </a:rPr>
              <a:t>https://dissem.in</a:t>
            </a:r>
            <a:r>
              <a:rPr lang="de-DE" sz="1100" dirty="0" smtClean="0">
                <a:hlinkClick r:id="rId7"/>
              </a:rPr>
              <a:t>/</a:t>
            </a:r>
            <a:r>
              <a:rPr lang="de-DE" sz="1100" dirty="0" smtClean="0"/>
              <a:t> (letzter Zugriff am 25.05.2020)</a:t>
            </a:r>
          </a:p>
          <a:p>
            <a:r>
              <a:rPr lang="de-DE" sz="1100" dirty="0"/>
              <a:t>Erstveröffentlichung über </a:t>
            </a:r>
            <a:r>
              <a:rPr lang="de-DE" sz="1100" dirty="0" err="1"/>
              <a:t>TUprints</a:t>
            </a:r>
            <a:r>
              <a:rPr lang="de-DE" sz="1100" dirty="0"/>
              <a:t>, </a:t>
            </a:r>
            <a:r>
              <a:rPr lang="de-DE" sz="1100" dirty="0">
                <a:hlinkClick r:id="rId8"/>
              </a:rPr>
              <a:t>https://www.ulb.tu-darmstadt.de/service/elektronisches_publizieren/tuprints/faq_dissertationen.de.jsp#zweitveroeffentlichungservice</a:t>
            </a:r>
            <a:r>
              <a:rPr lang="de-DE" sz="1100" dirty="0"/>
              <a:t>  (letzter Zugriff am 25.05.2020) </a:t>
            </a:r>
            <a:endParaRPr lang="de-DE" sz="1100" dirty="0" smtClean="0"/>
          </a:p>
          <a:p>
            <a:r>
              <a:rPr lang="de-DE" sz="1100" dirty="0" smtClean="0"/>
              <a:t>Förder- und Finanzierungsmöglichkeiten, </a:t>
            </a:r>
            <a:r>
              <a:rPr lang="de-DE" sz="1100" dirty="0">
                <a:hlinkClick r:id="rId9"/>
              </a:rPr>
              <a:t>https://</a:t>
            </a:r>
            <a:r>
              <a:rPr lang="de-DE" sz="1100" dirty="0" smtClean="0">
                <a:hlinkClick r:id="rId9"/>
              </a:rPr>
              <a:t>www.ulb.tu-darmstadt.de/service/elektronisches_publizieren/oa_publikationsfond/index.de.jsp</a:t>
            </a:r>
            <a:r>
              <a:rPr lang="de-DE" sz="1100" dirty="0" smtClean="0"/>
              <a:t> (letzter Zugriff am 25.05.2020)</a:t>
            </a:r>
          </a:p>
          <a:p>
            <a:r>
              <a:rPr lang="de-DE" sz="1100" dirty="0"/>
              <a:t>Gesetz über Urheberrecht und verwandte Schutzrechte (Urheberrechtsgesetz), </a:t>
            </a:r>
            <a:r>
              <a:rPr lang="de-DE" sz="1100" dirty="0">
                <a:hlinkClick r:id="rId10"/>
              </a:rPr>
              <a:t>http://www.gesetze-im-internet.de/urhg/</a:t>
            </a:r>
            <a:r>
              <a:rPr lang="de-DE" sz="1100" dirty="0"/>
              <a:t> (letzter Zugriff am </a:t>
            </a:r>
            <a:r>
              <a:rPr lang="de-DE" sz="1100" dirty="0" smtClean="0"/>
              <a:t>25.05.2020) </a:t>
            </a:r>
          </a:p>
          <a:p>
            <a:r>
              <a:rPr lang="de-DE" sz="1100" dirty="0"/>
              <a:t>hoch3 Ausgabe </a:t>
            </a:r>
            <a:r>
              <a:rPr lang="de-DE" sz="1100" dirty="0" smtClean="0"/>
              <a:t>5/2019,  </a:t>
            </a:r>
            <a:r>
              <a:rPr lang="de-DE" sz="1100" dirty="0">
                <a:hlinkClick r:id="rId11"/>
              </a:rPr>
              <a:t>https://</a:t>
            </a:r>
            <a:r>
              <a:rPr lang="de-DE" sz="1100" dirty="0" smtClean="0">
                <a:hlinkClick r:id="rId11"/>
              </a:rPr>
              <a:t>www.tu-darmstadt.de/universitaet/aktuelles_meldungen/publikationen/publikationen_archiv/einzelansicht_11072.de.jsp</a:t>
            </a:r>
            <a:r>
              <a:rPr lang="de-DE" sz="1100" dirty="0" smtClean="0"/>
              <a:t> (letzter Zugriff am 25.05.2020)</a:t>
            </a:r>
          </a:p>
          <a:p>
            <a:r>
              <a:rPr lang="de-DE" sz="1100" dirty="0" smtClean="0"/>
              <a:t>Hochschuldidaktische </a:t>
            </a:r>
            <a:r>
              <a:rPr lang="de-DE" sz="1100" dirty="0"/>
              <a:t>Arbeitsstelle, </a:t>
            </a:r>
            <a:r>
              <a:rPr lang="de-DE" sz="1100" dirty="0">
                <a:hlinkClick r:id="rId12"/>
              </a:rPr>
              <a:t>https://www.hda.tu-darmstadt.de/hda/index.de.jsp</a:t>
            </a:r>
            <a:r>
              <a:rPr lang="de-DE" sz="1100" dirty="0"/>
              <a:t> (letzter Zugriff am </a:t>
            </a:r>
            <a:r>
              <a:rPr lang="de-DE" sz="1100" dirty="0" smtClean="0"/>
              <a:t>25.05.2020)</a:t>
            </a:r>
          </a:p>
          <a:p>
            <a:r>
              <a:rPr lang="de-DE" sz="1100" dirty="0" smtClean="0"/>
              <a:t>Materialien </a:t>
            </a:r>
            <a:r>
              <a:rPr lang="de-DE" sz="1100" dirty="0"/>
              <a:t>zu Open Access, </a:t>
            </a:r>
            <a:r>
              <a:rPr lang="de-DE" sz="1100" dirty="0">
                <a:hlinkClick r:id="rId13"/>
              </a:rPr>
              <a:t>http://open-access.net/community/materialien/</a:t>
            </a:r>
            <a:r>
              <a:rPr lang="de-DE" sz="1100" dirty="0"/>
              <a:t> (letzter Zugriff am </a:t>
            </a:r>
            <a:r>
              <a:rPr lang="de-DE" sz="1100" dirty="0" smtClean="0"/>
              <a:t>25.05.2020</a:t>
            </a:r>
            <a:r>
              <a:rPr lang="de-DE" sz="1100" dirty="0"/>
              <a:t>) </a:t>
            </a:r>
            <a:endParaRPr lang="de-DE" sz="1100" dirty="0" smtClean="0"/>
          </a:p>
          <a:p>
            <a:r>
              <a:rPr lang="de-DE" sz="1100" dirty="0"/>
              <a:t>Open Access an der TU Darmstadt, </a:t>
            </a:r>
            <a:r>
              <a:rPr lang="de-DE" sz="1100" dirty="0">
                <a:hlinkClick r:id="rId14"/>
              </a:rPr>
              <a:t>https://www.ulb.tu-darmstadt.de/service/elektronisches_publizieren/open_access_an_der_tu/index.de.jsp</a:t>
            </a:r>
            <a:r>
              <a:rPr lang="de-DE" sz="1100" dirty="0"/>
              <a:t> (letzter Zugriff am </a:t>
            </a:r>
            <a:r>
              <a:rPr lang="de-DE" sz="1100" dirty="0" smtClean="0"/>
              <a:t>25.05.2020</a:t>
            </a:r>
            <a:r>
              <a:rPr lang="de-DE" sz="1100" dirty="0"/>
              <a:t>) </a:t>
            </a:r>
            <a:endParaRPr lang="de-DE" sz="1100" dirty="0" smtClean="0"/>
          </a:p>
          <a:p>
            <a:pPr marL="0" indent="0">
              <a:buNone/>
            </a:pPr>
            <a:endParaRPr lang="de-DE" sz="1100" dirty="0" smtClean="0"/>
          </a:p>
          <a:p>
            <a:endParaRPr lang="de-DE" sz="1100" dirty="0"/>
          </a:p>
          <a:p>
            <a:endParaRPr lang="de-DE" sz="1100" dirty="0" smtClean="0"/>
          </a:p>
          <a:p>
            <a:endParaRPr lang="de-DE" sz="1100" dirty="0"/>
          </a:p>
          <a:p>
            <a:endParaRPr lang="de-DE" sz="1100" dirty="0"/>
          </a:p>
          <a:p>
            <a:endParaRPr lang="de-DE" sz="1100" dirty="0" smtClean="0"/>
          </a:p>
          <a:p>
            <a:endParaRPr lang="de-DE" dirty="0"/>
          </a:p>
          <a:p>
            <a:endParaRPr lang="de-DE" dirty="0"/>
          </a:p>
          <a:p>
            <a:endParaRPr lang="de-DE" dirty="0"/>
          </a:p>
        </p:txBody>
      </p:sp>
      <p:sp>
        <p:nvSpPr>
          <p:cNvPr id="5"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40</a:t>
            </a:r>
            <a:endParaRPr lang="de-DE" dirty="0"/>
          </a:p>
        </p:txBody>
      </p:sp>
    </p:spTree>
    <p:extLst>
      <p:ext uri="{BB962C8B-B14F-4D97-AF65-F5344CB8AC3E}">
        <p14:creationId xmlns:p14="http://schemas.microsoft.com/office/powerpoint/2010/main" val="25423105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Quellenverzeichnis (2)</a:t>
            </a:r>
            <a:endParaRPr lang="de-DE" dirty="0"/>
          </a:p>
        </p:txBody>
      </p:sp>
      <p:sp>
        <p:nvSpPr>
          <p:cNvPr id="3" name="Inhaltsplatzhalter 2"/>
          <p:cNvSpPr>
            <a:spLocks noGrp="1"/>
          </p:cNvSpPr>
          <p:nvPr>
            <p:ph idx="1"/>
          </p:nvPr>
        </p:nvSpPr>
        <p:spPr/>
        <p:txBody>
          <a:bodyPr/>
          <a:lstStyle/>
          <a:p>
            <a:r>
              <a:rPr lang="en-US" sz="1100" dirty="0" smtClean="0"/>
              <a:t>Open Access in Deutschland (BMBF), </a:t>
            </a:r>
            <a:r>
              <a:rPr lang="en-US" sz="1100" dirty="0" smtClean="0">
                <a:hlinkClick r:id="rId2"/>
              </a:rPr>
              <a:t>https://www.bmbf.de/upload_filestore/pub/Open_Access_in_Deutschland.pdf</a:t>
            </a:r>
            <a:r>
              <a:rPr lang="en-US" sz="1100" dirty="0" smtClean="0"/>
              <a:t> (</a:t>
            </a:r>
            <a:r>
              <a:rPr lang="en-US" sz="1100" dirty="0" err="1" smtClean="0"/>
              <a:t>letzter</a:t>
            </a:r>
            <a:r>
              <a:rPr lang="en-US" sz="1100" dirty="0" smtClean="0"/>
              <a:t> </a:t>
            </a:r>
            <a:r>
              <a:rPr lang="en-US" sz="1100" dirty="0" err="1" smtClean="0"/>
              <a:t>Zugriff</a:t>
            </a:r>
            <a:r>
              <a:rPr lang="en-US" sz="1100" dirty="0" smtClean="0"/>
              <a:t> am 25.05.2020)</a:t>
            </a:r>
          </a:p>
          <a:p>
            <a:r>
              <a:rPr lang="en-US" sz="1100" dirty="0" smtClean="0"/>
              <a:t>Open </a:t>
            </a:r>
            <a:r>
              <a:rPr lang="en-US" sz="1100" dirty="0"/>
              <a:t>Access und Closed Access, </a:t>
            </a:r>
            <a:r>
              <a:rPr lang="de-DE" sz="1100" dirty="0">
                <a:hlinkClick r:id="rId3"/>
              </a:rPr>
              <a:t>https://scidecode.com/manual-wissenschaftliches-publizieren/open-access-und-closed-access</a:t>
            </a:r>
            <a:r>
              <a:rPr lang="de-DE" sz="1100" dirty="0"/>
              <a:t>/ (letzter Zugriff am 25.05.2020)</a:t>
            </a:r>
          </a:p>
          <a:p>
            <a:r>
              <a:rPr lang="de-DE" sz="1100" dirty="0"/>
              <a:t>Open-Access-</a:t>
            </a:r>
            <a:r>
              <a:rPr lang="de-DE" sz="1100" dirty="0" err="1"/>
              <a:t>Policy</a:t>
            </a:r>
            <a:r>
              <a:rPr lang="de-DE" sz="1100" dirty="0"/>
              <a:t> der TU-Darmstadt, </a:t>
            </a:r>
            <a:r>
              <a:rPr lang="de-DE" sz="1100" dirty="0">
                <a:hlinkClick r:id="rId4"/>
              </a:rPr>
              <a:t>https://www.ulb.tu-darmstadt.de/media/ulb/pflicht_epublishing/pdf_11/OA-Policy_TUDarmstadt.pdf</a:t>
            </a:r>
            <a:r>
              <a:rPr lang="de-DE" sz="1100" dirty="0"/>
              <a:t> (letzter Zugriff am 25.05.2020</a:t>
            </a:r>
            <a:r>
              <a:rPr lang="de-DE" sz="1100" dirty="0" smtClean="0"/>
              <a:t>)</a:t>
            </a:r>
          </a:p>
          <a:p>
            <a:r>
              <a:rPr lang="de-DE" sz="1100" dirty="0" smtClean="0"/>
              <a:t>ORCID, </a:t>
            </a:r>
            <a:r>
              <a:rPr lang="de-DE" sz="1100" dirty="0" smtClean="0">
                <a:hlinkClick r:id="rId5"/>
              </a:rPr>
              <a:t>https://orcid.org</a:t>
            </a:r>
            <a:r>
              <a:rPr lang="de-DE" sz="1100" dirty="0" smtClean="0"/>
              <a:t> (letzter Zugriff am 25.05.2020)</a:t>
            </a:r>
            <a:endParaRPr lang="de-DE" sz="1100" dirty="0"/>
          </a:p>
          <a:p>
            <a:r>
              <a:rPr lang="de-DE" sz="1100" dirty="0" smtClean="0"/>
              <a:t>Projekt DEAL, </a:t>
            </a:r>
            <a:r>
              <a:rPr lang="de-DE" sz="1100" dirty="0" smtClean="0">
                <a:hlinkClick r:id="rId6"/>
              </a:rPr>
              <a:t>https://www.projekt-deal.de/aktuelles</a:t>
            </a:r>
            <a:r>
              <a:rPr lang="de-DE" sz="1100" dirty="0" smtClean="0"/>
              <a:t> (letzter Zugriff am 25.05.2020)</a:t>
            </a:r>
          </a:p>
          <a:p>
            <a:r>
              <a:rPr lang="de-DE" sz="1100" dirty="0" smtClean="0"/>
              <a:t>Publikationsrichtlinie der TU Darmstadt, </a:t>
            </a:r>
            <a:r>
              <a:rPr lang="de-DE" sz="1100" dirty="0" smtClean="0">
                <a:hlinkClick r:id="rId7"/>
              </a:rPr>
              <a:t>https://www.ulb.tu-darmstadt.de/media/ulb/pflicht_epublishing/pdf_11/publikationsrichtlinie.de.pdf</a:t>
            </a:r>
            <a:r>
              <a:rPr lang="de-DE" sz="1100" dirty="0" smtClean="0"/>
              <a:t> (letzter Zugriff am 25.05.2020)</a:t>
            </a:r>
          </a:p>
          <a:p>
            <a:r>
              <a:rPr lang="de-DE" sz="1100" dirty="0" smtClean="0"/>
              <a:t>Publizieren </a:t>
            </a:r>
            <a:r>
              <a:rPr lang="de-DE" sz="1100" dirty="0"/>
              <a:t>und Open Access, </a:t>
            </a:r>
            <a:r>
              <a:rPr lang="de-DE" sz="1100" dirty="0">
                <a:hlinkClick r:id="rId8"/>
              </a:rPr>
              <a:t>https://www.ulb.tu-darmstadt.de/dpub</a:t>
            </a:r>
            <a:r>
              <a:rPr lang="de-DE" sz="1100" dirty="0"/>
              <a:t> (letzter Zugriff am </a:t>
            </a:r>
            <a:r>
              <a:rPr lang="de-DE" sz="1100" dirty="0" smtClean="0"/>
              <a:t>25.05.2020</a:t>
            </a:r>
            <a:r>
              <a:rPr lang="de-DE" sz="1100" dirty="0"/>
              <a:t>) </a:t>
            </a:r>
          </a:p>
          <a:p>
            <a:r>
              <a:rPr lang="de-DE" sz="1100" dirty="0"/>
              <a:t>Rechtliches zu Open Access, </a:t>
            </a:r>
            <a:r>
              <a:rPr lang="de-DE" sz="1100" dirty="0">
                <a:hlinkClick r:id="rId9"/>
              </a:rPr>
              <a:t>https://www.ulb.tu-darmstadt.de/service/elektronisches_publizieren/urheberrecht.de.jsp</a:t>
            </a:r>
            <a:r>
              <a:rPr lang="de-DE" sz="1100" dirty="0"/>
              <a:t> (letzter Zugriff am </a:t>
            </a:r>
            <a:r>
              <a:rPr lang="de-DE" sz="1100" dirty="0" smtClean="0"/>
              <a:t>25.05.2020)</a:t>
            </a:r>
          </a:p>
          <a:p>
            <a:r>
              <a:rPr lang="de-DE" sz="1100" dirty="0" smtClean="0"/>
              <a:t>Richtlinien für </a:t>
            </a:r>
            <a:r>
              <a:rPr lang="de-DE" sz="1100" dirty="0"/>
              <a:t>geförderte Projekte (BMBF), </a:t>
            </a:r>
            <a:r>
              <a:rPr lang="de-DE" sz="1100" dirty="0">
                <a:hlinkClick r:id="rId10"/>
              </a:rPr>
              <a:t>https://</a:t>
            </a:r>
            <a:r>
              <a:rPr lang="de-DE" sz="1100" dirty="0" smtClean="0">
                <a:hlinkClick r:id="rId10"/>
              </a:rPr>
              <a:t>www.bmbf.de/foerderungen/bekanntmachung-1404.html</a:t>
            </a:r>
            <a:r>
              <a:rPr lang="de-DE" sz="1100" dirty="0" smtClean="0"/>
              <a:t> (letzter Zugriff am 25.05.2020)</a:t>
            </a:r>
          </a:p>
          <a:p>
            <a:r>
              <a:rPr lang="de-DE" sz="1100" dirty="0" smtClean="0"/>
              <a:t>Richtlinien für Open Access und für Forschungsdaten (EU, </a:t>
            </a:r>
            <a:r>
              <a:rPr lang="de-DE" sz="1100" dirty="0" err="1" smtClean="0"/>
              <a:t>horizon</a:t>
            </a:r>
            <a:r>
              <a:rPr lang="de-DE" sz="1100" dirty="0" smtClean="0"/>
              <a:t> 2020), </a:t>
            </a:r>
            <a:r>
              <a:rPr lang="de-DE" sz="1100" dirty="0" smtClean="0">
                <a:hlinkClick r:id="rId11"/>
              </a:rPr>
              <a:t>https://ec.europa.eu/research/participants/data/ref/h2020/grants_manual/hi/oa_pilot/h2020-hi-oa-pilot-guide_en.pdf</a:t>
            </a:r>
            <a:r>
              <a:rPr lang="de-DE" sz="1100" dirty="0" smtClean="0"/>
              <a:t> (letzter Zugriff am 25.05.2020)</a:t>
            </a:r>
          </a:p>
          <a:p>
            <a:r>
              <a:rPr lang="de-DE" sz="1100" dirty="0"/>
              <a:t>Think. Check. </a:t>
            </a:r>
            <a:r>
              <a:rPr lang="de-DE" sz="1100" dirty="0" err="1"/>
              <a:t>Submit</a:t>
            </a:r>
            <a:r>
              <a:rPr lang="de-DE" sz="1100" dirty="0" smtClean="0"/>
              <a:t>, </a:t>
            </a:r>
            <a:r>
              <a:rPr lang="de-DE" sz="1100" dirty="0">
                <a:hlinkClick r:id="rId12"/>
              </a:rPr>
              <a:t>http://thinkchecksubmit.org/translations/german/</a:t>
            </a:r>
            <a:r>
              <a:rPr lang="de-DE" sz="1100" dirty="0"/>
              <a:t> (letzter Zugriff am 25.05.2020</a:t>
            </a:r>
            <a:r>
              <a:rPr lang="de-DE" sz="1100" dirty="0" smtClean="0"/>
              <a:t>)</a:t>
            </a:r>
          </a:p>
          <a:p>
            <a:pPr marL="171450" indent="-171450"/>
            <a:r>
              <a:rPr lang="de-DE" sz="1100" dirty="0" err="1" smtClean="0"/>
              <a:t>TUprints</a:t>
            </a:r>
            <a:r>
              <a:rPr lang="de-DE" sz="1100" dirty="0" smtClean="0"/>
              <a:t> </a:t>
            </a:r>
            <a:r>
              <a:rPr lang="de-DE" sz="1100" dirty="0"/>
              <a:t>- Publikationsplattform der TU Darmstadt, </a:t>
            </a:r>
            <a:r>
              <a:rPr lang="de-DE" sz="1100" dirty="0" smtClean="0">
                <a:hlinkClick r:id="rId13"/>
              </a:rPr>
              <a:t>https://tuprints.ulb.tu-darmstadt.de/</a:t>
            </a:r>
            <a:r>
              <a:rPr lang="de-DE" sz="1100" dirty="0" smtClean="0"/>
              <a:t> (letzter </a:t>
            </a:r>
            <a:r>
              <a:rPr lang="de-DE" sz="1100" dirty="0"/>
              <a:t>Zugriff am </a:t>
            </a:r>
            <a:r>
              <a:rPr lang="de-DE" sz="1100" dirty="0" smtClean="0"/>
              <a:t>25.05.2020)</a:t>
            </a:r>
          </a:p>
          <a:p>
            <a:pPr marL="171450" indent="-171450"/>
            <a:r>
              <a:rPr lang="de-DE" sz="1100" dirty="0" smtClean="0"/>
              <a:t>Verwendungsrichtlinien für Förderverträge (DFG</a:t>
            </a:r>
            <a:r>
              <a:rPr lang="de-DE" sz="1100" dirty="0"/>
              <a:t>), </a:t>
            </a:r>
            <a:r>
              <a:rPr lang="de-DE" sz="1100" dirty="0">
                <a:hlinkClick r:id="rId14"/>
              </a:rPr>
              <a:t>https://</a:t>
            </a:r>
            <a:r>
              <a:rPr lang="de-DE" sz="1100" dirty="0" smtClean="0">
                <a:hlinkClick r:id="rId14"/>
              </a:rPr>
              <a:t>www.dfg.de/formulare/2_00/v/dfg_2_00_de_v1215.pdf</a:t>
            </a:r>
            <a:r>
              <a:rPr lang="de-DE" sz="1100" dirty="0" smtClean="0"/>
              <a:t> (letzter Zugriff am 25.05.2020)</a:t>
            </a:r>
          </a:p>
          <a:p>
            <a:pPr marL="6350" indent="0">
              <a:buNone/>
            </a:pPr>
            <a:endParaRPr lang="de-DE" sz="1100" dirty="0"/>
          </a:p>
          <a:p>
            <a:pPr marL="177800" indent="-171450"/>
            <a:endParaRPr lang="de-DE" sz="1100" dirty="0"/>
          </a:p>
          <a:p>
            <a:pPr marL="177800" indent="-171450"/>
            <a:endParaRPr lang="de-DE" sz="1100" dirty="0" smtClean="0"/>
          </a:p>
          <a:p>
            <a:pPr marL="177800" indent="-171450"/>
            <a:endParaRPr lang="de-DE" sz="1100" dirty="0"/>
          </a:p>
          <a:p>
            <a:pPr marL="171450" indent="-171450"/>
            <a:endParaRPr lang="de-DE" sz="1100" dirty="0"/>
          </a:p>
          <a:p>
            <a:pPr marL="171450" indent="-171450"/>
            <a:endParaRPr lang="de-DE" sz="1100" dirty="0"/>
          </a:p>
          <a:p>
            <a:pPr marL="171450" indent="-171450"/>
            <a:endParaRPr lang="de-DE" sz="1100" dirty="0"/>
          </a:p>
          <a:p>
            <a:endParaRPr lang="de-DE" dirty="0"/>
          </a:p>
          <a:p>
            <a:endParaRPr lang="de-DE" dirty="0"/>
          </a:p>
        </p:txBody>
      </p:sp>
      <p:sp>
        <p:nvSpPr>
          <p:cNvPr id="5"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41 </a:t>
            </a:r>
            <a:endParaRPr lang="de-DE" dirty="0"/>
          </a:p>
        </p:txBody>
      </p:sp>
    </p:spTree>
    <p:extLst>
      <p:ext uri="{BB962C8B-B14F-4D97-AF65-F5344CB8AC3E}">
        <p14:creationId xmlns:p14="http://schemas.microsoft.com/office/powerpoint/2010/main" val="25956319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Quellenverzeichnis (3)</a:t>
            </a:r>
            <a:endParaRPr lang="de-DE" dirty="0"/>
          </a:p>
        </p:txBody>
      </p:sp>
      <p:sp>
        <p:nvSpPr>
          <p:cNvPr id="3" name="Inhaltsplatzhalter 2"/>
          <p:cNvSpPr>
            <a:spLocks noGrp="1"/>
          </p:cNvSpPr>
          <p:nvPr>
            <p:ph idx="1"/>
          </p:nvPr>
        </p:nvSpPr>
        <p:spPr/>
        <p:txBody>
          <a:bodyPr/>
          <a:lstStyle/>
          <a:p>
            <a:pPr marL="171450" indent="-171450"/>
            <a:r>
              <a:rPr lang="de-DE" sz="1100" dirty="0"/>
              <a:t>Vortrag: „Open Access an der TU – Forschung und Lehre besser sichtbar machen</a:t>
            </a:r>
            <a:r>
              <a:rPr lang="de-DE" altLang="de-DE" sz="1100" dirty="0">
                <a:solidFill>
                  <a:srgbClr val="000000"/>
                </a:solidFill>
                <a:ea typeface="Microsoft YaHei" panose="020B0503020204020204" pitchFamily="34" charset="-122"/>
              </a:rPr>
              <a:t> “ von Gerald Langhanke, Christian Bieberstein vom 23.10.2017, </a:t>
            </a:r>
            <a:r>
              <a:rPr lang="de-DE" sz="1100" dirty="0">
                <a:hlinkClick r:id="rId2"/>
              </a:rPr>
              <a:t>http://tuprints.ulb.tu-darmstadt.de/6912/</a:t>
            </a:r>
            <a:r>
              <a:rPr lang="de-DE" sz="1100" dirty="0"/>
              <a:t>  Folie 29 (letzter Zugriff am 25.05.2020) </a:t>
            </a:r>
          </a:p>
          <a:p>
            <a:pPr marL="171450" indent="-171450"/>
            <a:r>
              <a:rPr lang="de-DE" sz="1100" dirty="0"/>
              <a:t>Was bedeutet Open Access, </a:t>
            </a:r>
            <a:r>
              <a:rPr lang="de-DE" sz="1100" dirty="0">
                <a:hlinkClick r:id="rId3"/>
              </a:rPr>
              <a:t>https://open-access.net/informationen-zu-open-access/was-bedeutet-open-access</a:t>
            </a:r>
            <a:r>
              <a:rPr lang="de-DE" sz="1100" dirty="0"/>
              <a:t> (letzter Zugriff am 25.05.2020</a:t>
            </a:r>
            <a:r>
              <a:rPr lang="de-DE" sz="1100" dirty="0" smtClean="0"/>
              <a:t>)</a:t>
            </a:r>
          </a:p>
          <a:p>
            <a:pPr marL="177800" indent="-171450"/>
            <a:r>
              <a:rPr lang="de-DE" sz="1100" dirty="0" err="1" smtClean="0"/>
              <a:t>What</a:t>
            </a:r>
            <a:r>
              <a:rPr lang="de-DE" sz="1100" dirty="0" smtClean="0"/>
              <a:t> </a:t>
            </a:r>
            <a:r>
              <a:rPr lang="de-DE" sz="1100" dirty="0" err="1"/>
              <a:t>is</a:t>
            </a:r>
            <a:r>
              <a:rPr lang="de-DE" sz="1100" dirty="0"/>
              <a:t> ORCID?, </a:t>
            </a:r>
            <a:r>
              <a:rPr lang="de-DE" sz="1100" dirty="0">
                <a:hlinkClick r:id="rId4"/>
              </a:rPr>
              <a:t>https://vimeo.com/97150912</a:t>
            </a:r>
            <a:r>
              <a:rPr lang="de-DE" sz="1100" dirty="0"/>
              <a:t> (letzter Zugriff am 25.05.2020) </a:t>
            </a:r>
          </a:p>
          <a:p>
            <a:pPr marL="177800" indent="-171450"/>
            <a:r>
              <a:rPr lang="de-DE" sz="1100" dirty="0"/>
              <a:t>Zeitschriften-Hosting, </a:t>
            </a:r>
            <a:r>
              <a:rPr lang="de-DE" sz="1100" dirty="0">
                <a:hlinkClick r:id="rId5"/>
              </a:rPr>
              <a:t>https://www.ulb.tu-darmstadt.de/service/elektronisches_publizieren/tujournals/index.de.jsp</a:t>
            </a:r>
            <a:r>
              <a:rPr lang="de-DE" sz="1100" dirty="0"/>
              <a:t> (letzter Zugriff am 25.05.2020)</a:t>
            </a:r>
          </a:p>
          <a:p>
            <a:pPr marL="177800" indent="-171450"/>
            <a:r>
              <a:rPr lang="de-DE" sz="1100" dirty="0"/>
              <a:t>Zweitveröffentlichung über </a:t>
            </a:r>
            <a:r>
              <a:rPr lang="de-DE" sz="1100" dirty="0" err="1"/>
              <a:t>TUprints</a:t>
            </a:r>
            <a:r>
              <a:rPr lang="de-DE" sz="1100" dirty="0">
                <a:hlinkClick r:id="rId6"/>
              </a:rPr>
              <a:t>, https://www.ulb.tu-darmstadt.de/service/elektronisches_publizieren/zweitveroeffentlichung.de.jsp</a:t>
            </a:r>
            <a:r>
              <a:rPr lang="de-DE" sz="1100" dirty="0"/>
              <a:t> (letzter Zugriff am 25.05.2020) </a:t>
            </a:r>
          </a:p>
          <a:p>
            <a:endParaRPr lang="de-DE" sz="1100" dirty="0"/>
          </a:p>
        </p:txBody>
      </p:sp>
      <p:sp>
        <p:nvSpPr>
          <p:cNvPr id="4" name="Fußzeilenplatzhalter 3"/>
          <p:cNvSpPr>
            <a:spLocks noGrp="1"/>
          </p:cNvSpPr>
          <p:nvPr>
            <p:ph type="ftr" sz="quarter" idx="10"/>
          </p:nvPr>
        </p:nvSpPr>
        <p:spPr/>
        <p:txBody>
          <a:bodyPr/>
          <a:lstStyle/>
          <a:p>
            <a:pPr>
              <a:defRPr/>
            </a:pPr>
            <a:r>
              <a:rPr lang="de-DE" dirty="0" smtClean="0"/>
              <a:t>25.05.2020 | ULB Darmstadt | Team Digitales Publizieren			Folie 42 </a:t>
            </a:r>
            <a:endParaRPr lang="de-DE" dirty="0"/>
          </a:p>
        </p:txBody>
      </p:sp>
    </p:spTree>
    <p:extLst>
      <p:ext uri="{BB962C8B-B14F-4D97-AF65-F5344CB8AC3E}">
        <p14:creationId xmlns:p14="http://schemas.microsoft.com/office/powerpoint/2010/main" val="132891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a:t>
            </a:r>
            <a:r>
              <a:rPr lang="de-DE" dirty="0" smtClean="0"/>
              <a:t>. Autorenrechte</a:t>
            </a:r>
            <a:endParaRPr lang="de-DE" dirty="0"/>
          </a:p>
        </p:txBody>
      </p:sp>
      <p:sp>
        <p:nvSpPr>
          <p:cNvPr id="3" name="Inhaltsplatzhalter 2"/>
          <p:cNvSpPr>
            <a:spLocks noGrp="1"/>
          </p:cNvSpPr>
          <p:nvPr>
            <p:ph idx="1"/>
          </p:nvPr>
        </p:nvSpPr>
        <p:spPr/>
        <p:txBody>
          <a:bodyPr/>
          <a:lstStyle/>
          <a:p>
            <a:pPr>
              <a:buFont typeface="Wingdings" panose="05000000000000000000" pitchFamily="2" charset="2"/>
              <a:buChar char="à"/>
            </a:pPr>
            <a:r>
              <a:rPr lang="de-DE" dirty="0" smtClean="0"/>
              <a:t> Urheber </a:t>
            </a:r>
            <a:r>
              <a:rPr lang="de-DE" dirty="0"/>
              <a:t>ist der Schöpfer des </a:t>
            </a:r>
            <a:r>
              <a:rPr lang="de-DE" dirty="0" smtClean="0"/>
              <a:t>Werkes § 7 UrhG</a:t>
            </a:r>
            <a:br>
              <a:rPr lang="de-DE" dirty="0" smtClean="0"/>
            </a:br>
            <a:endParaRPr lang="de-DE" dirty="0" smtClean="0"/>
          </a:p>
          <a:p>
            <a:pPr marL="0" indent="0">
              <a:buNone/>
            </a:pPr>
            <a:r>
              <a:rPr lang="de-DE" dirty="0" smtClean="0"/>
              <a:t>Urheber-Persönlichkeitsrechte §§ 12-14 </a:t>
            </a:r>
            <a:r>
              <a:rPr lang="de-DE" dirty="0"/>
              <a:t>UrhG</a:t>
            </a:r>
          </a:p>
          <a:p>
            <a:pPr lvl="1"/>
            <a:r>
              <a:rPr lang="de-DE" dirty="0"/>
              <a:t>Erstveröffentlichung</a:t>
            </a:r>
          </a:p>
          <a:p>
            <a:pPr lvl="1"/>
            <a:r>
              <a:rPr lang="de-DE" dirty="0"/>
              <a:t>Anerkennung der Urheberschaft</a:t>
            </a:r>
          </a:p>
          <a:p>
            <a:pPr lvl="1"/>
            <a:r>
              <a:rPr lang="de-DE" dirty="0"/>
              <a:t>Schutz vor </a:t>
            </a:r>
            <a:r>
              <a:rPr lang="de-DE" dirty="0" smtClean="0"/>
              <a:t>Entstellung</a:t>
            </a:r>
            <a:br>
              <a:rPr lang="de-DE" dirty="0" smtClean="0"/>
            </a:br>
            <a:endParaRPr lang="de-DE" dirty="0"/>
          </a:p>
          <a:p>
            <a:pPr marL="0" indent="0">
              <a:buNone/>
            </a:pPr>
            <a:r>
              <a:rPr lang="de-DE" dirty="0"/>
              <a:t>Urheber-Verwertungsrechte </a:t>
            </a:r>
            <a:r>
              <a:rPr lang="de-DE" dirty="0" smtClean="0"/>
              <a:t>§§ 15-24 UrhG</a:t>
            </a:r>
            <a:endParaRPr lang="de-DE" dirty="0"/>
          </a:p>
          <a:p>
            <a:pPr lvl="1"/>
            <a:r>
              <a:rPr lang="de-DE" dirty="0" smtClean="0"/>
              <a:t>Vervielfältigung (dauerhaft / vorübergehend)</a:t>
            </a:r>
            <a:endParaRPr lang="de-DE" dirty="0"/>
          </a:p>
          <a:p>
            <a:pPr lvl="1"/>
            <a:r>
              <a:rPr lang="de-DE" dirty="0" smtClean="0"/>
              <a:t>Verbreitung </a:t>
            </a:r>
            <a:endParaRPr lang="de-DE" dirty="0"/>
          </a:p>
          <a:p>
            <a:pPr lvl="1"/>
            <a:r>
              <a:rPr lang="de-DE" dirty="0"/>
              <a:t>Öffentliche Zugänglichmachung</a:t>
            </a:r>
          </a:p>
          <a:p>
            <a:pPr lvl="1"/>
            <a:r>
              <a:rPr lang="de-DE" dirty="0"/>
              <a:t>vortragen, aufführen, vorführen</a:t>
            </a:r>
          </a:p>
        </p:txBody>
      </p:sp>
      <p:sp>
        <p:nvSpPr>
          <p:cNvPr id="5"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5</a:t>
            </a:r>
            <a:endParaRPr lang="de-DE" dirty="0"/>
          </a:p>
        </p:txBody>
      </p:sp>
    </p:spTree>
    <p:extLst>
      <p:ext uri="{BB962C8B-B14F-4D97-AF65-F5344CB8AC3E}">
        <p14:creationId xmlns:p14="http://schemas.microsoft.com/office/powerpoint/2010/main" val="2735386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4" y="488950"/>
            <a:ext cx="7021537" cy="838200"/>
          </a:xfrm>
        </p:spPr>
        <p:txBody>
          <a:bodyPr/>
          <a:lstStyle/>
          <a:p>
            <a:r>
              <a:rPr lang="de-DE" dirty="0" smtClean="0"/>
              <a:t>2. Rechteübertragung bei Vertragsabschluss (1)</a:t>
            </a:r>
            <a:endParaRPr lang="de-DE" dirty="0"/>
          </a:p>
        </p:txBody>
      </p:sp>
      <p:sp>
        <p:nvSpPr>
          <p:cNvPr id="3" name="Inhaltsplatzhalter 2"/>
          <p:cNvSpPr>
            <a:spLocks noGrp="1"/>
          </p:cNvSpPr>
          <p:nvPr>
            <p:ph idx="1"/>
          </p:nvPr>
        </p:nvSpPr>
        <p:spPr/>
        <p:txBody>
          <a:bodyPr/>
          <a:lstStyle/>
          <a:p>
            <a:pPr marL="0" lvl="1" indent="0">
              <a:buNone/>
            </a:pPr>
            <a:r>
              <a:rPr lang="de-DE" dirty="0" smtClean="0"/>
              <a:t>Welche </a:t>
            </a:r>
            <a:r>
              <a:rPr lang="de-DE" dirty="0"/>
              <a:t>Verwertungsrechte werden bei einer Publikation übertragen? </a:t>
            </a:r>
            <a:endParaRPr lang="de-DE" dirty="0" smtClean="0"/>
          </a:p>
          <a:p>
            <a:pPr marL="0" lvl="1" indent="0">
              <a:buNone/>
            </a:pPr>
            <a:r>
              <a:rPr lang="de-DE" dirty="0" smtClean="0"/>
              <a:t>Beispiel </a:t>
            </a:r>
            <a:r>
              <a:rPr lang="de-DE" dirty="0" err="1" smtClean="0"/>
              <a:t>TUprints</a:t>
            </a:r>
            <a:r>
              <a:rPr lang="de-DE" dirty="0" smtClean="0"/>
              <a:t/>
            </a:r>
            <a:br>
              <a:rPr lang="de-DE" dirty="0" smtClean="0"/>
            </a:br>
            <a:endParaRPr lang="de-DE" dirty="0"/>
          </a:p>
          <a:p>
            <a:pPr marL="881062" lvl="3" indent="-342900">
              <a:buFont typeface="Symbol" pitchFamily="18" charset="2"/>
              <a:buChar char="-"/>
            </a:pPr>
            <a:r>
              <a:rPr lang="de-DE" dirty="0"/>
              <a:t>Veröffentlichung </a:t>
            </a:r>
            <a:r>
              <a:rPr lang="de-DE" dirty="0">
                <a:hlinkClick r:id="rId2"/>
              </a:rPr>
              <a:t>§ 12 UrhG </a:t>
            </a:r>
            <a:endParaRPr lang="de-DE" dirty="0"/>
          </a:p>
          <a:p>
            <a:pPr marL="881062" lvl="3" indent="-342900">
              <a:buFont typeface="Symbol" pitchFamily="18" charset="2"/>
              <a:buChar char="-"/>
            </a:pPr>
            <a:r>
              <a:rPr lang="de-DE" dirty="0"/>
              <a:t>Vervielfältigung </a:t>
            </a:r>
            <a:r>
              <a:rPr lang="de-DE" dirty="0">
                <a:hlinkClick r:id="rId3"/>
              </a:rPr>
              <a:t>§ 16 UrhG </a:t>
            </a:r>
            <a:endParaRPr lang="de-DE" dirty="0"/>
          </a:p>
          <a:p>
            <a:pPr marL="881062" lvl="3" indent="-342900">
              <a:buFont typeface="Symbol" pitchFamily="18" charset="2"/>
              <a:buChar char="-"/>
            </a:pPr>
            <a:r>
              <a:rPr lang="de-DE" dirty="0"/>
              <a:t>Verbreitung </a:t>
            </a:r>
            <a:r>
              <a:rPr lang="de-DE" dirty="0">
                <a:hlinkClick r:id="rId4"/>
              </a:rPr>
              <a:t>§ 17 UrhG </a:t>
            </a:r>
            <a:endParaRPr lang="de-DE" dirty="0"/>
          </a:p>
          <a:p>
            <a:pPr marL="881062" lvl="3" indent="-342900">
              <a:buFont typeface="Symbol" pitchFamily="18" charset="2"/>
              <a:buChar char="-"/>
            </a:pPr>
            <a:r>
              <a:rPr lang="de-DE" dirty="0"/>
              <a:t>Bei Veröffentlichung in Datennetzen: </a:t>
            </a:r>
            <a:r>
              <a:rPr lang="de-DE" dirty="0" smtClean="0"/>
              <a:t/>
            </a:r>
            <a:br>
              <a:rPr lang="de-DE" dirty="0" smtClean="0"/>
            </a:br>
            <a:r>
              <a:rPr lang="de-DE" dirty="0" smtClean="0"/>
              <a:t>Öffentliche Zugänglichmachung </a:t>
            </a:r>
            <a:r>
              <a:rPr lang="de-DE" dirty="0">
                <a:hlinkClick r:id="rId5"/>
              </a:rPr>
              <a:t>§ 19a </a:t>
            </a:r>
            <a:r>
              <a:rPr lang="de-DE" dirty="0" smtClean="0">
                <a:hlinkClick r:id="rId5"/>
              </a:rPr>
              <a:t>UrhG</a:t>
            </a:r>
            <a:endParaRPr lang="de-DE" dirty="0"/>
          </a:p>
          <a:p>
            <a:pPr marL="823912" lvl="3" indent="-285750">
              <a:buFont typeface="Symbol" pitchFamily="18" charset="2"/>
              <a:buChar char="-"/>
            </a:pPr>
            <a:r>
              <a:rPr lang="de-DE" dirty="0"/>
              <a:t> Einfaches oder ausschließliches Nutzungsrecht  </a:t>
            </a:r>
            <a:r>
              <a:rPr lang="de-DE" dirty="0" smtClean="0">
                <a:hlinkClick r:id="rId6"/>
              </a:rPr>
              <a:t>§ 31 </a:t>
            </a:r>
            <a:r>
              <a:rPr lang="de-DE" dirty="0">
                <a:hlinkClick r:id="rId6"/>
              </a:rPr>
              <a:t>UrhG </a:t>
            </a:r>
            <a:endParaRPr lang="de-DE" dirty="0" smtClean="0"/>
          </a:p>
          <a:p>
            <a:pPr marL="538162" lvl="3" indent="0">
              <a:buNone/>
            </a:pPr>
            <a:endParaRPr lang="de-DE" dirty="0"/>
          </a:p>
          <a:p>
            <a:pPr marL="358775" lvl="2" indent="0">
              <a:buNone/>
            </a:pPr>
            <a:r>
              <a:rPr lang="de-DE" dirty="0" smtClean="0">
                <a:hlinkClick r:id="rId7"/>
              </a:rPr>
              <a:t>Rechteübertragung bei </a:t>
            </a:r>
            <a:r>
              <a:rPr lang="de-DE" dirty="0" err="1" smtClean="0">
                <a:hlinkClick r:id="rId7"/>
              </a:rPr>
              <a:t>TUprints</a:t>
            </a:r>
            <a:r>
              <a:rPr lang="de-DE" dirty="0" smtClean="0">
                <a:hlinkClick r:id="rId7"/>
              </a:rPr>
              <a:t> </a:t>
            </a:r>
            <a:endParaRPr lang="de-DE" dirty="0" smtClean="0"/>
          </a:p>
        </p:txBody>
      </p:sp>
      <p:sp>
        <p:nvSpPr>
          <p:cNvPr id="5"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a:t>
            </a:r>
            <a:r>
              <a:rPr lang="de-DE" dirty="0"/>
              <a:t>6</a:t>
            </a:r>
          </a:p>
        </p:txBody>
      </p:sp>
    </p:spTree>
    <p:extLst>
      <p:ext uri="{BB962C8B-B14F-4D97-AF65-F5344CB8AC3E}">
        <p14:creationId xmlns:p14="http://schemas.microsoft.com/office/powerpoint/2010/main" val="4135500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4" y="488950"/>
            <a:ext cx="7092951" cy="838200"/>
          </a:xfrm>
        </p:spPr>
        <p:txBody>
          <a:bodyPr/>
          <a:lstStyle/>
          <a:p>
            <a:r>
              <a:rPr lang="de-DE" dirty="0" smtClean="0"/>
              <a:t>2. Rechteübertragung bei Vertragsabschluss (2)</a:t>
            </a:r>
            <a:endParaRPr lang="de-DE" dirty="0"/>
          </a:p>
        </p:txBody>
      </p:sp>
      <p:sp>
        <p:nvSpPr>
          <p:cNvPr id="3" name="Inhaltsplatzhalter 2"/>
          <p:cNvSpPr>
            <a:spLocks noGrp="1"/>
          </p:cNvSpPr>
          <p:nvPr>
            <p:ph idx="1"/>
          </p:nvPr>
        </p:nvSpPr>
        <p:spPr/>
        <p:txBody>
          <a:bodyPr/>
          <a:lstStyle/>
          <a:p>
            <a:pPr marL="0" indent="0" eaLnBrk="1" hangingPunct="1">
              <a:buNone/>
              <a:defRPr/>
            </a:pPr>
            <a:r>
              <a:rPr lang="de-DE" altLang="de-DE" sz="1800" dirty="0" smtClean="0"/>
              <a:t>Verlagsvertrag</a:t>
            </a:r>
            <a:endParaRPr lang="de-DE" altLang="de-DE" sz="1800" dirty="0"/>
          </a:p>
          <a:p>
            <a:pPr eaLnBrk="1" hangingPunct="1">
              <a:buFont typeface="Wingdings" panose="05000000000000000000" pitchFamily="2" charset="2"/>
              <a:buChar char="§"/>
              <a:defRPr/>
            </a:pPr>
            <a:r>
              <a:rPr lang="de-DE" altLang="de-DE" sz="1800" dirty="0" smtClean="0"/>
              <a:t>Urheber_in  </a:t>
            </a:r>
            <a:r>
              <a:rPr lang="de-DE" altLang="de-DE" sz="1800" dirty="0"/>
              <a:t>räumt (einfache oder ausschließliche) Nutzungsrechte für (bestimmte) Verwertungen ein.</a:t>
            </a:r>
          </a:p>
          <a:p>
            <a:pPr eaLnBrk="1" hangingPunct="1">
              <a:buFont typeface="Wingdings" panose="05000000000000000000" pitchFamily="2" charset="2"/>
              <a:buChar char="§"/>
              <a:defRPr/>
            </a:pPr>
            <a:r>
              <a:rPr lang="de-DE" altLang="de-DE" sz="1800" dirty="0"/>
              <a:t>Vertragsfreiheit: </a:t>
            </a:r>
            <a:r>
              <a:rPr lang="de-DE" altLang="de-DE" sz="1800" dirty="0" smtClean="0"/>
              <a:t/>
            </a:r>
            <a:br>
              <a:rPr lang="de-DE" altLang="de-DE" sz="1800" dirty="0" smtClean="0"/>
            </a:br>
            <a:r>
              <a:rPr lang="de-DE" altLang="de-DE" sz="1800" dirty="0" smtClean="0"/>
              <a:t>Vertragsbedingungen </a:t>
            </a:r>
            <a:r>
              <a:rPr lang="de-DE" altLang="de-DE" sz="1800" dirty="0"/>
              <a:t>werden zwischen Vertragsparteien ausgehandelt.</a:t>
            </a:r>
          </a:p>
          <a:p>
            <a:pPr marL="457200" lvl="1" indent="0" eaLnBrk="1" hangingPunct="1">
              <a:buNone/>
              <a:defRPr/>
            </a:pPr>
            <a:r>
              <a:rPr lang="de-DE" altLang="de-DE" sz="1800" dirty="0" smtClean="0">
                <a:sym typeface="Wingdings" panose="05000000000000000000" pitchFamily="2" charset="2"/>
              </a:rPr>
              <a:t> </a:t>
            </a:r>
            <a:r>
              <a:rPr lang="de-DE" altLang="de-DE" sz="1800" dirty="0" smtClean="0"/>
              <a:t>Ausnahme</a:t>
            </a:r>
            <a:r>
              <a:rPr lang="de-DE" altLang="de-DE" sz="1800" dirty="0"/>
              <a:t>: </a:t>
            </a:r>
            <a:r>
              <a:rPr lang="de-DE" altLang="de-DE" sz="1800" dirty="0" smtClean="0"/>
              <a:t/>
            </a:r>
            <a:br>
              <a:rPr lang="de-DE" altLang="de-DE" sz="1800" dirty="0" smtClean="0"/>
            </a:br>
            <a:r>
              <a:rPr lang="de-DE" altLang="de-DE" sz="1800" dirty="0" smtClean="0"/>
              <a:t>seit </a:t>
            </a:r>
            <a:r>
              <a:rPr lang="de-DE" altLang="de-DE" sz="1800" dirty="0"/>
              <a:t>2014 unabdingbares Zweitverwertungsrecht </a:t>
            </a:r>
            <a:r>
              <a:rPr lang="de-DE" altLang="de-DE" sz="1800" dirty="0" smtClean="0">
                <a:sym typeface="Wingdings" pitchFamily="2" charset="2"/>
              </a:rPr>
              <a:t>(</a:t>
            </a:r>
            <a:r>
              <a:rPr lang="de-DE" altLang="de-DE" sz="1800" dirty="0">
                <a:sym typeface="Wingdings" pitchFamily="2" charset="2"/>
              </a:rPr>
              <a:t>vgl. </a:t>
            </a:r>
            <a:r>
              <a:rPr lang="de-DE" altLang="de-DE" sz="1800" dirty="0">
                <a:sym typeface="Wingdings" pitchFamily="2" charset="2"/>
                <a:hlinkClick r:id="rId2"/>
              </a:rPr>
              <a:t>§ 38 (4) UrhG</a:t>
            </a:r>
            <a:r>
              <a:rPr lang="de-DE" altLang="de-DE" sz="1800" dirty="0">
                <a:sym typeface="Wingdings" pitchFamily="2" charset="2"/>
              </a:rPr>
              <a:t>)</a:t>
            </a:r>
          </a:p>
          <a:p>
            <a:pPr marL="457200" lvl="1" indent="0" eaLnBrk="1" hangingPunct="1">
              <a:defRPr/>
            </a:pPr>
            <a:endParaRPr lang="de-DE" altLang="de-DE" dirty="0">
              <a:sym typeface="Wingdings" pitchFamily="2" charset="2"/>
            </a:endParaRPr>
          </a:p>
          <a:p>
            <a:pPr eaLnBrk="1" hangingPunct="1">
              <a:buFont typeface="Wingdings" panose="05000000000000000000" pitchFamily="2" charset="2"/>
              <a:buChar char="§"/>
              <a:defRPr/>
            </a:pPr>
            <a:r>
              <a:rPr lang="de-DE" altLang="de-DE" sz="1800" b="1" dirty="0"/>
              <a:t>Lesen Sie Ihren Verlagsvertrag und modifizieren Sie ihn unter Umständen!</a:t>
            </a:r>
          </a:p>
          <a:p>
            <a:pPr marL="800100" lvl="1" indent="-342900" eaLnBrk="1" hangingPunct="1">
              <a:buFont typeface="Wingdings" panose="05000000000000000000" pitchFamily="2" charset="2"/>
              <a:buChar char="§"/>
              <a:defRPr/>
            </a:pPr>
            <a:r>
              <a:rPr lang="de-DE" altLang="de-DE" sz="1800" dirty="0"/>
              <a:t>Passage zur Übertragung exklusiver Rechte für alle Nutzungsarten </a:t>
            </a:r>
            <a:r>
              <a:rPr lang="de-DE" altLang="de-DE" sz="1800" dirty="0" smtClean="0"/>
              <a:t>streichen</a:t>
            </a:r>
          </a:p>
          <a:p>
            <a:pPr marL="457200" lvl="1" indent="0" eaLnBrk="1" hangingPunct="1">
              <a:buNone/>
              <a:defRPr/>
            </a:pPr>
            <a:endParaRPr lang="de-DE" altLang="de-DE" sz="1800" dirty="0" smtClean="0"/>
          </a:p>
          <a:p>
            <a:pPr marL="0" indent="0">
              <a:buNone/>
            </a:pPr>
            <a:r>
              <a:rPr lang="de-DE" sz="1800" dirty="0" smtClean="0">
                <a:hlinkClick r:id="rId3"/>
              </a:rPr>
              <a:t>Informationen </a:t>
            </a:r>
            <a:r>
              <a:rPr lang="de-DE" sz="1800" dirty="0">
                <a:hlinkClick r:id="rId3"/>
              </a:rPr>
              <a:t>zu </a:t>
            </a:r>
            <a:r>
              <a:rPr lang="de-DE" sz="1800" dirty="0" smtClean="0">
                <a:hlinkClick r:id="rId3"/>
              </a:rPr>
              <a:t>Rechten </a:t>
            </a:r>
            <a:r>
              <a:rPr lang="de-DE" sz="1800" dirty="0">
                <a:hlinkClick r:id="rId3"/>
              </a:rPr>
              <a:t>und Lizenzen </a:t>
            </a:r>
            <a:endParaRPr lang="de-DE" sz="1800" dirty="0" smtClean="0"/>
          </a:p>
        </p:txBody>
      </p:sp>
      <p:sp>
        <p:nvSpPr>
          <p:cNvPr id="5" name="Fußzeilenplatzhalter 3"/>
          <p:cNvSpPr>
            <a:spLocks noGrp="1"/>
          </p:cNvSpPr>
          <p:nvPr>
            <p:ph type="ftr" sz="quarter" idx="10"/>
          </p:nvPr>
        </p:nvSpPr>
        <p:spPr>
          <a:xfrm>
            <a:off x="250825" y="6437313"/>
            <a:ext cx="7200900" cy="231775"/>
          </a:xfrm>
        </p:spPr>
        <p:txBody>
          <a:bodyPr/>
          <a:lstStyle/>
          <a:p>
            <a:pPr>
              <a:defRPr/>
            </a:pPr>
            <a:r>
              <a:rPr lang="de-DE" dirty="0" smtClean="0"/>
              <a:t>25.05.2020 | ULB Darmstadt | Team Digitales Publizieren			Folie </a:t>
            </a:r>
            <a:r>
              <a:rPr lang="de-DE" dirty="0"/>
              <a:t>7</a:t>
            </a:r>
          </a:p>
        </p:txBody>
      </p:sp>
    </p:spTree>
    <p:extLst>
      <p:ext uri="{BB962C8B-B14F-4D97-AF65-F5344CB8AC3E}">
        <p14:creationId xmlns:p14="http://schemas.microsoft.com/office/powerpoint/2010/main" val="3580465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Arial" panose="020B0604020202020204" pitchFamily="34" charset="0"/>
                <a:cs typeface="Arial" panose="020B0604020202020204" pitchFamily="34" charset="0"/>
              </a:rPr>
              <a:t>Open Access vs. </a:t>
            </a:r>
            <a:r>
              <a:rPr lang="de-DE" dirty="0" err="1">
                <a:latin typeface="Arial" panose="020B0604020202020204" pitchFamily="34" charset="0"/>
                <a:cs typeface="Arial" panose="020B0604020202020204" pitchFamily="34" charset="0"/>
              </a:rPr>
              <a:t>Closed</a:t>
            </a:r>
            <a:r>
              <a:rPr lang="de-DE" dirty="0">
                <a:latin typeface="Arial" panose="020B0604020202020204" pitchFamily="34" charset="0"/>
                <a:cs typeface="Arial" panose="020B0604020202020204" pitchFamily="34" charset="0"/>
              </a:rPr>
              <a:t> Access</a:t>
            </a:r>
            <a:endParaRPr lang="de-DE" dirty="0"/>
          </a:p>
        </p:txBody>
      </p:sp>
      <p:sp>
        <p:nvSpPr>
          <p:cNvPr id="3" name="Textplatzhalter 2"/>
          <p:cNvSpPr>
            <a:spLocks noGrp="1"/>
          </p:cNvSpPr>
          <p:nvPr>
            <p:ph type="body" idx="1"/>
          </p:nvPr>
        </p:nvSpPr>
        <p:spPr>
          <a:xfrm>
            <a:off x="457200" y="1579356"/>
            <a:ext cx="4040188" cy="639762"/>
          </a:xfrm>
        </p:spPr>
        <p:txBody>
          <a:bodyPr/>
          <a:lstStyle/>
          <a:p>
            <a:r>
              <a:rPr lang="de-DE" dirty="0">
                <a:latin typeface="Arial" panose="020B0604020202020204" pitchFamily="34" charset="0"/>
                <a:cs typeface="Arial" panose="020B0604020202020204" pitchFamily="34" charset="0"/>
              </a:rPr>
              <a:t>Open </a:t>
            </a:r>
            <a:r>
              <a:rPr lang="de-DE" dirty="0" smtClean="0">
                <a:latin typeface="Arial" panose="020B0604020202020204" pitchFamily="34" charset="0"/>
                <a:cs typeface="Arial" panose="020B0604020202020204" pitchFamily="34" charset="0"/>
              </a:rPr>
              <a:t>Access</a:t>
            </a:r>
            <a:endParaRPr lang="de-DE" dirty="0">
              <a:latin typeface="Arial" panose="020B0604020202020204" pitchFamily="34" charset="0"/>
              <a:cs typeface="Arial" panose="020B0604020202020204" pitchFamily="34" charset="0"/>
            </a:endParaRPr>
          </a:p>
        </p:txBody>
      </p:sp>
      <p:sp>
        <p:nvSpPr>
          <p:cNvPr id="4" name="Inhaltsplatzhalter 3"/>
          <p:cNvSpPr>
            <a:spLocks noGrp="1"/>
          </p:cNvSpPr>
          <p:nvPr>
            <p:ph sz="half" idx="2"/>
          </p:nvPr>
        </p:nvSpPr>
        <p:spPr>
          <a:xfrm>
            <a:off x="457200" y="2380835"/>
            <a:ext cx="4040188" cy="3424429"/>
          </a:xfrm>
        </p:spPr>
        <p:txBody>
          <a:bodyPr/>
          <a:lstStyle/>
          <a:p>
            <a:pPr marL="0" indent="0">
              <a:buNone/>
            </a:pPr>
            <a:r>
              <a:rPr lang="de-DE" dirty="0">
                <a:latin typeface="Arial" panose="020B0604020202020204" pitchFamily="34" charset="0"/>
                <a:cs typeface="Arial" panose="020B0604020202020204" pitchFamily="34" charset="0"/>
              </a:rPr>
              <a:t>Bessere Versorgung mit wissenschaftlicher Literatur durch Zugänglichkeit für alle</a:t>
            </a:r>
          </a:p>
          <a:p>
            <a:endParaRPr lang="de-DE" dirty="0"/>
          </a:p>
        </p:txBody>
      </p:sp>
      <p:sp>
        <p:nvSpPr>
          <p:cNvPr id="5" name="Textplatzhalter 4"/>
          <p:cNvSpPr>
            <a:spLocks noGrp="1"/>
          </p:cNvSpPr>
          <p:nvPr>
            <p:ph type="body" sz="quarter" idx="3"/>
          </p:nvPr>
        </p:nvSpPr>
        <p:spPr/>
        <p:txBody>
          <a:bodyPr/>
          <a:lstStyle/>
          <a:p>
            <a:r>
              <a:rPr lang="de-DE" dirty="0" err="1">
                <a:latin typeface="Arial" panose="020B0604020202020204" pitchFamily="34" charset="0"/>
                <a:cs typeface="Arial" panose="020B0604020202020204" pitchFamily="34" charset="0"/>
              </a:rPr>
              <a:t>Closed</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Access</a:t>
            </a:r>
            <a:endParaRPr lang="de-DE" dirty="0">
              <a:latin typeface="Arial" panose="020B0604020202020204" pitchFamily="34" charset="0"/>
              <a:cs typeface="Arial" panose="020B0604020202020204" pitchFamily="34" charset="0"/>
            </a:endParaRPr>
          </a:p>
        </p:txBody>
      </p:sp>
      <p:sp>
        <p:nvSpPr>
          <p:cNvPr id="6" name="Inhaltsplatzhalter 5"/>
          <p:cNvSpPr>
            <a:spLocks noGrp="1"/>
          </p:cNvSpPr>
          <p:nvPr>
            <p:ph sz="quarter" idx="4"/>
          </p:nvPr>
        </p:nvSpPr>
        <p:spPr>
          <a:xfrm>
            <a:off x="4645025" y="2380835"/>
            <a:ext cx="4041775" cy="3424429"/>
          </a:xfrm>
        </p:spPr>
        <p:txBody>
          <a:bodyPr/>
          <a:lstStyle/>
          <a:p>
            <a:pPr marL="0" indent="0">
              <a:buNone/>
            </a:pPr>
            <a:r>
              <a:rPr lang="de-DE" dirty="0">
                <a:latin typeface="Arial" panose="020B0604020202020204" pitchFamily="34" charset="0"/>
                <a:cs typeface="Arial" panose="020B0604020202020204" pitchFamily="34" charset="0"/>
              </a:rPr>
              <a:t>Zugang zu wissenschaftlichen Informationen nur gegen Gebühren</a:t>
            </a:r>
          </a:p>
          <a:p>
            <a:endParaRPr lang="de-DE" dirty="0"/>
          </a:p>
        </p:txBody>
      </p:sp>
      <p:sp>
        <p:nvSpPr>
          <p:cNvPr id="7" name="Fußzeilenplatzhalter 6"/>
          <p:cNvSpPr>
            <a:spLocks noGrp="1"/>
          </p:cNvSpPr>
          <p:nvPr>
            <p:ph type="ftr" sz="quarter" idx="10"/>
          </p:nvPr>
        </p:nvSpPr>
        <p:spPr/>
        <p:txBody>
          <a:bodyPr/>
          <a:lstStyle/>
          <a:p>
            <a:pPr>
              <a:defRPr/>
            </a:pPr>
            <a:r>
              <a:rPr lang="de-DE" dirty="0"/>
              <a:t>2</a:t>
            </a:r>
            <a:r>
              <a:rPr lang="de-DE" dirty="0" smtClean="0"/>
              <a:t>5.05.2020 | ULB Darmstadt </a:t>
            </a:r>
            <a:r>
              <a:rPr lang="de-DE" dirty="0"/>
              <a:t>| Team Digitales </a:t>
            </a:r>
            <a:r>
              <a:rPr lang="de-DE" dirty="0" smtClean="0"/>
              <a:t>Publizieren			Folie 8</a:t>
            </a:r>
            <a:endParaRPr lang="de-DE" dirty="0"/>
          </a:p>
        </p:txBody>
      </p:sp>
      <p:sp>
        <p:nvSpPr>
          <p:cNvPr id="8" name="Rechteck 7"/>
          <p:cNvSpPr/>
          <p:nvPr/>
        </p:nvSpPr>
        <p:spPr bwMode="auto">
          <a:xfrm>
            <a:off x="457200" y="5805264"/>
            <a:ext cx="8435280" cy="432048"/>
          </a:xfrm>
          <a:prstGeom prst="rect">
            <a:avLst/>
          </a:prstGeom>
          <a:solidFill>
            <a:schemeClr val="bg1"/>
          </a:solidFill>
          <a:ln>
            <a:noFill/>
          </a:ln>
          <a:extLst/>
        </p:spPr>
        <p:txBody>
          <a:bodyPr rtlCol="0" anchor="ctr"/>
          <a:lstStyle/>
          <a:p>
            <a:pPr algn="just"/>
            <a:r>
              <a:rPr lang="de-DE" sz="1000" dirty="0" err="1" smtClean="0">
                <a:hlinkClick r:id="rId2"/>
              </a:rPr>
              <a:t>scidecode</a:t>
            </a:r>
            <a:r>
              <a:rPr lang="de-DE" sz="1000" dirty="0" smtClean="0">
                <a:hlinkClick r:id="rId2"/>
              </a:rPr>
              <a:t> </a:t>
            </a:r>
            <a:r>
              <a:rPr lang="de-DE" sz="1000" dirty="0" smtClean="0"/>
              <a:t>.</a:t>
            </a:r>
            <a:r>
              <a:rPr lang="de-DE" sz="1000" dirty="0" err="1" smtClean="0"/>
              <a:t>com</a:t>
            </a:r>
            <a:r>
              <a:rPr lang="de-DE" sz="1000" dirty="0"/>
              <a:t> </a:t>
            </a:r>
            <a:r>
              <a:rPr lang="de-DE" sz="1000" dirty="0" smtClean="0"/>
              <a:t>„</a:t>
            </a:r>
            <a:r>
              <a:rPr lang="en-US" sz="1000" dirty="0" smtClean="0"/>
              <a:t>Open </a:t>
            </a:r>
            <a:r>
              <a:rPr lang="en-US" sz="1000" dirty="0"/>
              <a:t>Access und Closed Access</a:t>
            </a:r>
            <a:r>
              <a:rPr lang="en-US" sz="1000" dirty="0" smtClean="0"/>
              <a:t>”,</a:t>
            </a:r>
            <a:r>
              <a:rPr lang="de-DE" sz="1000" dirty="0" smtClean="0"/>
              <a:t> online </a:t>
            </a:r>
            <a:r>
              <a:rPr lang="en-US" sz="1000" dirty="0" err="1" smtClean="0"/>
              <a:t>unter</a:t>
            </a:r>
            <a:r>
              <a:rPr lang="en-US" sz="1000" dirty="0" smtClean="0"/>
              <a:t> </a:t>
            </a:r>
            <a:r>
              <a:rPr lang="de-DE" sz="1000" dirty="0" smtClean="0"/>
              <a:t>https</a:t>
            </a:r>
            <a:r>
              <a:rPr lang="de-DE" sz="1000" dirty="0"/>
              <a:t>://</a:t>
            </a:r>
            <a:r>
              <a:rPr lang="de-DE" sz="1000" dirty="0" smtClean="0"/>
              <a:t>scidecode.com/manual-wissenschaftliches-publizieren/open-access-und-closed-access/ (abgerufen am 25.05.2020)</a:t>
            </a:r>
            <a:endParaRPr lang="de-DE" sz="1000" dirty="0"/>
          </a:p>
        </p:txBody>
      </p:sp>
    </p:spTree>
    <p:extLst>
      <p:ext uri="{BB962C8B-B14F-4D97-AF65-F5344CB8AC3E}">
        <p14:creationId xmlns:p14="http://schemas.microsoft.com/office/powerpoint/2010/main" val="2185226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Was bedeutet „Open Access“?</a:t>
            </a:r>
            <a:endParaRPr lang="de-DE" dirty="0"/>
          </a:p>
        </p:txBody>
      </p:sp>
      <p:sp>
        <p:nvSpPr>
          <p:cNvPr id="3" name="Inhaltsplatzhalter 2"/>
          <p:cNvSpPr>
            <a:spLocks noGrp="1"/>
          </p:cNvSpPr>
          <p:nvPr>
            <p:ph idx="1"/>
          </p:nvPr>
        </p:nvSpPr>
        <p:spPr/>
        <p:txBody>
          <a:bodyPr/>
          <a:lstStyle/>
          <a:p>
            <a:pPr marL="0" indent="0">
              <a:buNone/>
            </a:pPr>
            <a:endParaRPr lang="de-DE" dirty="0" smtClean="0"/>
          </a:p>
          <a:p>
            <a:pPr marL="0" indent="0">
              <a:buNone/>
            </a:pPr>
            <a:endParaRPr lang="de-DE" dirty="0"/>
          </a:p>
          <a:p>
            <a:pPr marL="0" indent="0">
              <a:buNone/>
            </a:pPr>
            <a:endParaRPr lang="de-DE" dirty="0" smtClean="0"/>
          </a:p>
          <a:p>
            <a:pPr marL="0" indent="0">
              <a:lnSpc>
                <a:spcPct val="150000"/>
              </a:lnSpc>
              <a:buNone/>
            </a:pPr>
            <a:endParaRPr lang="de-DE" dirty="0"/>
          </a:p>
          <a:p>
            <a:pPr>
              <a:lnSpc>
                <a:spcPct val="150000"/>
              </a:lnSpc>
              <a:buFont typeface="Wingdings" panose="05000000000000000000" pitchFamily="2" charset="2"/>
              <a:buChar char="§"/>
            </a:pPr>
            <a:r>
              <a:rPr lang="de-DE" dirty="0" smtClean="0"/>
              <a:t>Eine genauere Definition von Open Access (OA) und seinen Zielen ist in der </a:t>
            </a:r>
            <a:r>
              <a:rPr lang="de-DE" i="1" dirty="0">
                <a:hlinkClick r:id="rId2"/>
              </a:rPr>
              <a:t>Berliner Erklärung über den offenen Zugang zu wissenschaftlichem Wissen</a:t>
            </a:r>
            <a:r>
              <a:rPr lang="de-DE" dirty="0"/>
              <a:t> vom 22. Oktober </a:t>
            </a:r>
            <a:r>
              <a:rPr lang="de-DE" dirty="0" smtClean="0"/>
              <a:t>2003 festgehalten</a:t>
            </a:r>
          </a:p>
        </p:txBody>
      </p:sp>
      <p:sp>
        <p:nvSpPr>
          <p:cNvPr id="9" name="Textfeld 8"/>
          <p:cNvSpPr txBox="1"/>
          <p:nvPr/>
        </p:nvSpPr>
        <p:spPr>
          <a:xfrm>
            <a:off x="1128044" y="1780867"/>
            <a:ext cx="6845180" cy="1200329"/>
          </a:xfrm>
          <a:prstGeom prst="rect">
            <a:avLst/>
          </a:prstGeom>
          <a:noFill/>
          <a:ln w="38100">
            <a:solidFill>
              <a:srgbClr val="92D050"/>
            </a:solidFill>
          </a:ln>
        </p:spPr>
        <p:txBody>
          <a:bodyPr wrap="square" rtlCol="0">
            <a:spAutoFit/>
          </a:bodyPr>
          <a:lstStyle/>
          <a:p>
            <a:r>
              <a:rPr lang="de-DE" dirty="0"/>
              <a:t>„Ziel von Open Access ist es, wissenschaftliche Literatur und wissenschaftliche Materialien für alle Nutzerinnen und Nutzer frei zugänglich zu machen: kostenlos und </a:t>
            </a:r>
            <a:r>
              <a:rPr lang="de-DE" dirty="0" smtClean="0"/>
              <a:t>möglichst </a:t>
            </a:r>
            <a:r>
              <a:rPr lang="de-DE" dirty="0"/>
              <a:t>frei von technischen und rechtlichen Barrieren</a:t>
            </a:r>
            <a:r>
              <a:rPr lang="de-DE" dirty="0" smtClean="0"/>
              <a:t>.“</a:t>
            </a:r>
            <a:endParaRPr lang="de-DE" dirty="0"/>
          </a:p>
        </p:txBody>
      </p:sp>
      <p:sp>
        <p:nvSpPr>
          <p:cNvPr id="10" name="Textfeld 9"/>
          <p:cNvSpPr txBox="1"/>
          <p:nvPr/>
        </p:nvSpPr>
        <p:spPr>
          <a:xfrm>
            <a:off x="572567" y="5435043"/>
            <a:ext cx="8195418" cy="1261884"/>
          </a:xfrm>
          <a:prstGeom prst="rect">
            <a:avLst/>
          </a:prstGeom>
          <a:noFill/>
        </p:spPr>
        <p:txBody>
          <a:bodyPr wrap="square" rtlCol="0">
            <a:spAutoFit/>
          </a:bodyPr>
          <a:lstStyle/>
          <a:p>
            <a:r>
              <a:rPr lang="de-DE" sz="900" dirty="0" smtClean="0"/>
              <a:t>open-access.net. „Was bedeutet Open Access“, </a:t>
            </a:r>
            <a:r>
              <a:rPr lang="de-DE" sz="900" dirty="0"/>
              <a:t>online unter: </a:t>
            </a:r>
            <a:r>
              <a:rPr lang="de-DE" sz="900" dirty="0">
                <a:hlinkClick r:id="rId3"/>
              </a:rPr>
              <a:t>https://</a:t>
            </a:r>
            <a:r>
              <a:rPr lang="de-DE" sz="900" dirty="0" smtClean="0">
                <a:hlinkClick r:id="rId3"/>
              </a:rPr>
              <a:t>open-access.net/informationen-zu-open-access/was-bedeutet-open-access</a:t>
            </a:r>
            <a:r>
              <a:rPr lang="de-DE" sz="900" dirty="0"/>
              <a:t> </a:t>
            </a:r>
            <a:r>
              <a:rPr lang="de-DE" sz="900" dirty="0" smtClean="0"/>
              <a:t>(abgerufen am 25.05.2020)</a:t>
            </a:r>
            <a:r>
              <a:rPr lang="de-DE" sz="1100" dirty="0" smtClean="0"/>
              <a:t>.</a:t>
            </a:r>
          </a:p>
          <a:p>
            <a:r>
              <a:rPr lang="de-DE" sz="900" dirty="0" smtClean="0"/>
              <a:t>„</a:t>
            </a:r>
            <a:r>
              <a:rPr lang="en-US" sz="900" dirty="0"/>
              <a:t>Berlin </a:t>
            </a:r>
            <a:r>
              <a:rPr lang="en-US" sz="900" dirty="0" smtClean="0"/>
              <a:t>Declaration…”, online </a:t>
            </a:r>
            <a:r>
              <a:rPr lang="en-US" sz="900" dirty="0" err="1" smtClean="0"/>
              <a:t>unter</a:t>
            </a:r>
            <a:r>
              <a:rPr lang="en-US" sz="900" dirty="0" smtClean="0"/>
              <a:t>: </a:t>
            </a:r>
            <a:r>
              <a:rPr lang="en-US" sz="900" dirty="0" smtClean="0">
                <a:hlinkClick r:id="rId2"/>
              </a:rPr>
              <a:t>https</a:t>
            </a:r>
            <a:r>
              <a:rPr lang="en-US" sz="900" dirty="0">
                <a:hlinkClick r:id="rId2"/>
              </a:rPr>
              <a:t>://</a:t>
            </a:r>
            <a:r>
              <a:rPr lang="en-US" sz="900" dirty="0" smtClean="0">
                <a:hlinkClick r:id="rId2"/>
              </a:rPr>
              <a:t>openaccess.mpg.de/Berliner-Erklaerung</a:t>
            </a:r>
            <a:r>
              <a:rPr lang="en-US" sz="900" dirty="0" smtClean="0"/>
              <a:t> </a:t>
            </a:r>
            <a:r>
              <a:rPr lang="de-DE" sz="900" dirty="0"/>
              <a:t>(abgerufen am </a:t>
            </a:r>
            <a:r>
              <a:rPr lang="de-DE" sz="900" dirty="0" smtClean="0"/>
              <a:t>25.05.2020</a:t>
            </a:r>
            <a:r>
              <a:rPr lang="de-DE" sz="900" dirty="0"/>
              <a:t>)</a:t>
            </a:r>
            <a:r>
              <a:rPr lang="de-DE" sz="1100" dirty="0"/>
              <a:t>.</a:t>
            </a:r>
          </a:p>
          <a:p>
            <a:endParaRPr lang="en-US" sz="900" dirty="0" smtClean="0"/>
          </a:p>
          <a:p>
            <a:endParaRPr lang="en-US" sz="900" dirty="0" smtClean="0"/>
          </a:p>
          <a:p>
            <a:endParaRPr lang="en-US" sz="900" dirty="0"/>
          </a:p>
          <a:p>
            <a:endParaRPr lang="en-US" sz="900" dirty="0"/>
          </a:p>
          <a:p>
            <a:endParaRPr lang="de-DE" sz="900" dirty="0"/>
          </a:p>
        </p:txBody>
      </p:sp>
      <p:sp>
        <p:nvSpPr>
          <p:cNvPr id="11" name="Fußzeilenplatzhalter 6"/>
          <p:cNvSpPr>
            <a:spLocks noGrp="1"/>
          </p:cNvSpPr>
          <p:nvPr>
            <p:ph type="ftr" sz="quarter" idx="10"/>
          </p:nvPr>
        </p:nvSpPr>
        <p:spPr>
          <a:xfrm>
            <a:off x="250825" y="6437313"/>
            <a:ext cx="7200900" cy="231775"/>
          </a:xfrm>
        </p:spPr>
        <p:txBody>
          <a:bodyPr/>
          <a:lstStyle/>
          <a:p>
            <a:pPr>
              <a:defRPr/>
            </a:pPr>
            <a:r>
              <a:rPr lang="de-DE" dirty="0"/>
              <a:t>2</a:t>
            </a:r>
            <a:r>
              <a:rPr lang="de-DE" dirty="0" smtClean="0"/>
              <a:t>5.05.2020 | ULB Darmstadt </a:t>
            </a:r>
            <a:r>
              <a:rPr lang="de-DE" dirty="0"/>
              <a:t>| Team Digitales </a:t>
            </a:r>
            <a:r>
              <a:rPr lang="de-DE" dirty="0" smtClean="0"/>
              <a:t>Publizieren			Folie </a:t>
            </a:r>
            <a:r>
              <a:rPr lang="de-DE" dirty="0"/>
              <a:t>9</a:t>
            </a:r>
          </a:p>
        </p:txBody>
      </p:sp>
    </p:spTree>
    <p:extLst>
      <p:ext uri="{BB962C8B-B14F-4D97-AF65-F5344CB8AC3E}">
        <p14:creationId xmlns:p14="http://schemas.microsoft.com/office/powerpoint/2010/main" val="2346552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vorlage">
  <a:themeElements>
    <a:clrScheme name="powerpoint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vorlag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5A300"/>
        </a:solidFill>
        <a:ln>
          <a:noFill/>
        </a:ln>
        <a:extLst>
          <a:ext uri="{91240B29-F687-4F45-9708-019B960494DF}">
            <a14:hiddenLine xmlns:a14="http://schemas.microsoft.com/office/drawing/2010/main" w="3175">
              <a:solidFill>
                <a:srgbClr val="B5B5B5"/>
              </a:solidFill>
              <a:miter lim="800000"/>
              <a:headEnd/>
              <a:tailEnd/>
            </a14:hiddenLine>
          </a:ext>
        </a:extLst>
      </a:spPr>
      <a:bodyPr/>
      <a:lstStyle>
        <a:defPPr>
          <a:defRPr/>
        </a:defPPr>
      </a:lstStyle>
    </a:spDef>
  </a:objectDefaults>
  <a:extraClrSchemeLst>
    <a:extraClrScheme>
      <a:clrScheme name="powerpoint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vor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powerpointvorlage</Template>
  <TotalTime>0</TotalTime>
  <Words>2513</Words>
  <Application>Microsoft Office PowerPoint</Application>
  <PresentationFormat>Bildschirmpräsentation (4:3)</PresentationFormat>
  <Paragraphs>421</Paragraphs>
  <Slides>42</Slides>
  <Notes>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42</vt:i4>
      </vt:variant>
    </vt:vector>
  </HeadingPairs>
  <TitlesOfParts>
    <vt:vector size="51" baseType="lpstr">
      <vt:lpstr>Microsoft YaHei</vt:lpstr>
      <vt:lpstr>Arial</vt:lpstr>
      <vt:lpstr>Bitstream Charter</vt:lpstr>
      <vt:lpstr>Stafford</vt:lpstr>
      <vt:lpstr>Symbol</vt:lpstr>
      <vt:lpstr>Times New Roman</vt:lpstr>
      <vt:lpstr>Verdana</vt:lpstr>
      <vt:lpstr>Wingdings</vt:lpstr>
      <vt:lpstr>powerpointvorlage</vt:lpstr>
      <vt:lpstr>PowerPoint-Präsentation</vt:lpstr>
      <vt:lpstr>Inhalt </vt:lpstr>
      <vt:lpstr>1. Publikationskreislauf (1)</vt:lpstr>
      <vt:lpstr>1. Publikationskreislauf (2)</vt:lpstr>
      <vt:lpstr>2. Autorenrechte</vt:lpstr>
      <vt:lpstr>2. Rechteübertragung bei Vertragsabschluss (1)</vt:lpstr>
      <vt:lpstr>2. Rechteübertragung bei Vertragsabschluss (2)</vt:lpstr>
      <vt:lpstr>Open Access vs. Closed Access</vt:lpstr>
      <vt:lpstr>3. Was bedeutet „Open Access“?</vt:lpstr>
      <vt:lpstr>3. Zwei Veröffentlichungswege </vt:lpstr>
      <vt:lpstr>3. Nutzungsrechte, CC-Lizenzen</vt:lpstr>
      <vt:lpstr>3. Nutzungsrechte, CC-Lizenzen</vt:lpstr>
      <vt:lpstr> Umfrage   </vt:lpstr>
      <vt:lpstr>I. Handlungsempfehlung zur OA-Policy </vt:lpstr>
      <vt:lpstr>Unterstützungsangebote der ULB zur I. Handlungsempfehlung (1)</vt:lpstr>
      <vt:lpstr>Unterstützungsangebote der ULB zur I. Handlungsempfehlung (2)</vt:lpstr>
      <vt:lpstr>II. Handlungsempfehlung zur OA-Policy</vt:lpstr>
      <vt:lpstr>Unterstützungsangebote der ULB zur II. Handlungsempfehlung </vt:lpstr>
      <vt:lpstr>III. Handlungsempfehlung zur OA-Policy</vt:lpstr>
      <vt:lpstr>Unterstützungsangebote der ULB zur III. Handlungsempfehlung  </vt:lpstr>
      <vt:lpstr>IV. Handlungsempfehlung zur OA-Policy</vt:lpstr>
      <vt:lpstr>Unterstützungsangebote der ULB zur IV. Handlungsempfehlung  </vt:lpstr>
      <vt:lpstr>V. Handlungsempfehlung zur OA-Policy</vt:lpstr>
      <vt:lpstr>Unterstützungsangebote der ULB zur V. Handlungsempfehlung  </vt:lpstr>
      <vt:lpstr>VI. Handlungsempfehlung zur OA-Policy</vt:lpstr>
      <vt:lpstr>Unterstützungsangebote der ULB zur VI. Handlungsempfehlung  </vt:lpstr>
      <vt:lpstr>VII. Handlungsempfehlung zur OA-Policy</vt:lpstr>
      <vt:lpstr>Unterstützungsangebote der ULB  zur VII. Handlungsempfehlung </vt:lpstr>
      <vt:lpstr>VIII. Handlungsempfehlung zur OA-Policy</vt:lpstr>
      <vt:lpstr>Unterstützungsangebote der ULB  zur VIII. Handlungsempfehlung </vt:lpstr>
      <vt:lpstr>Weitere Unterstützungsangebote</vt:lpstr>
      <vt:lpstr>Weitere Unterstützungsangebote </vt:lpstr>
      <vt:lpstr> 4. Whiteboard Vorgaben der Forschungsförderer </vt:lpstr>
      <vt:lpstr>4. Vorgaben der Forschungsförderer (1)</vt:lpstr>
      <vt:lpstr>4. Vorgaben der Forschungsförderer (2)</vt:lpstr>
      <vt:lpstr>5. Predatory Publishing Kriterien für vertrauenswürdige Zeitschriften</vt:lpstr>
      <vt:lpstr>6. Publikationsrichtlinie der TU Darmstadt</vt:lpstr>
      <vt:lpstr>6.1. Was ist ORCID? </vt:lpstr>
      <vt:lpstr>6.1. ORCID</vt:lpstr>
      <vt:lpstr>Quellenverzeichnis (1)</vt:lpstr>
      <vt:lpstr>Quellenverzeichnis (2)</vt:lpstr>
      <vt:lpstr>Quellenverzeichnis (3)</vt:lpstr>
    </vt:vector>
  </TitlesOfParts>
  <Company>TUD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feuck</dc:creator>
  <cp:lastModifiedBy>Schiele, Karen</cp:lastModifiedBy>
  <cp:revision>616</cp:revision>
  <cp:lastPrinted>2020-01-27T11:23:18Z</cp:lastPrinted>
  <dcterms:created xsi:type="dcterms:W3CDTF">2008-04-04T07:18:15Z</dcterms:created>
  <dcterms:modified xsi:type="dcterms:W3CDTF">2020-05-27T08:14:54Z</dcterms:modified>
</cp:coreProperties>
</file>